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84" r:id="rId2"/>
    <p:sldId id="281" r:id="rId3"/>
    <p:sldId id="282" r:id="rId4"/>
    <p:sldId id="279" r:id="rId5"/>
    <p:sldId id="278" r:id="rId6"/>
    <p:sldId id="283" r:id="rId7"/>
  </p:sldIdLst>
  <p:sldSz cx="6858000" cy="9906000" type="A4"/>
  <p:notesSz cx="6858000" cy="9144000"/>
  <p:defaultTextStyle>
    <a:defPPr>
      <a:defRPr lang="fr-FR"/>
    </a:defPPr>
    <a:lvl1pPr marL="0" algn="l" defTabSz="478918" rtl="0" eaLnBrk="1" latinLnBrk="0" hangingPunct="1">
      <a:defRPr sz="1800" kern="1200">
        <a:solidFill>
          <a:schemeClr val="tx1"/>
        </a:solidFill>
        <a:latin typeface="+mn-lt"/>
        <a:ea typeface="+mn-ea"/>
        <a:cs typeface="+mn-cs"/>
      </a:defRPr>
    </a:lvl1pPr>
    <a:lvl2pPr marL="478918" algn="l" defTabSz="478918" rtl="0" eaLnBrk="1" latinLnBrk="0" hangingPunct="1">
      <a:defRPr sz="1800" kern="1200">
        <a:solidFill>
          <a:schemeClr val="tx1"/>
        </a:solidFill>
        <a:latin typeface="+mn-lt"/>
        <a:ea typeface="+mn-ea"/>
        <a:cs typeface="+mn-cs"/>
      </a:defRPr>
    </a:lvl2pPr>
    <a:lvl3pPr marL="957835" algn="l" defTabSz="478918" rtl="0" eaLnBrk="1" latinLnBrk="0" hangingPunct="1">
      <a:defRPr sz="1800" kern="1200">
        <a:solidFill>
          <a:schemeClr val="tx1"/>
        </a:solidFill>
        <a:latin typeface="+mn-lt"/>
        <a:ea typeface="+mn-ea"/>
        <a:cs typeface="+mn-cs"/>
      </a:defRPr>
    </a:lvl3pPr>
    <a:lvl4pPr marL="1436754" algn="l" defTabSz="478918" rtl="0" eaLnBrk="1" latinLnBrk="0" hangingPunct="1">
      <a:defRPr sz="1800" kern="1200">
        <a:solidFill>
          <a:schemeClr val="tx1"/>
        </a:solidFill>
        <a:latin typeface="+mn-lt"/>
        <a:ea typeface="+mn-ea"/>
        <a:cs typeface="+mn-cs"/>
      </a:defRPr>
    </a:lvl4pPr>
    <a:lvl5pPr marL="1915672" algn="l" defTabSz="478918" rtl="0" eaLnBrk="1" latinLnBrk="0" hangingPunct="1">
      <a:defRPr sz="1800" kern="1200">
        <a:solidFill>
          <a:schemeClr val="tx1"/>
        </a:solidFill>
        <a:latin typeface="+mn-lt"/>
        <a:ea typeface="+mn-ea"/>
        <a:cs typeface="+mn-cs"/>
      </a:defRPr>
    </a:lvl5pPr>
    <a:lvl6pPr marL="2394590" algn="l" defTabSz="478918" rtl="0" eaLnBrk="1" latinLnBrk="0" hangingPunct="1">
      <a:defRPr sz="1800" kern="1200">
        <a:solidFill>
          <a:schemeClr val="tx1"/>
        </a:solidFill>
        <a:latin typeface="+mn-lt"/>
        <a:ea typeface="+mn-ea"/>
        <a:cs typeface="+mn-cs"/>
      </a:defRPr>
    </a:lvl6pPr>
    <a:lvl7pPr marL="2873507" algn="l" defTabSz="478918" rtl="0" eaLnBrk="1" latinLnBrk="0" hangingPunct="1">
      <a:defRPr sz="1800" kern="1200">
        <a:solidFill>
          <a:schemeClr val="tx1"/>
        </a:solidFill>
        <a:latin typeface="+mn-lt"/>
        <a:ea typeface="+mn-ea"/>
        <a:cs typeface="+mn-cs"/>
      </a:defRPr>
    </a:lvl7pPr>
    <a:lvl8pPr marL="3352426" algn="l" defTabSz="478918" rtl="0" eaLnBrk="1" latinLnBrk="0" hangingPunct="1">
      <a:defRPr sz="1800" kern="1200">
        <a:solidFill>
          <a:schemeClr val="tx1"/>
        </a:solidFill>
        <a:latin typeface="+mn-lt"/>
        <a:ea typeface="+mn-ea"/>
        <a:cs typeface="+mn-cs"/>
      </a:defRPr>
    </a:lvl8pPr>
    <a:lvl9pPr marL="3831344" algn="l" defTabSz="4789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02E1B"/>
    <a:srgbClr val="265D9E"/>
    <a:srgbClr val="E3C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53" autoAdjust="0"/>
    <p:restoredTop sz="94668" autoAdjust="0"/>
  </p:normalViewPr>
  <p:slideViewPr>
    <p:cSldViewPr snapToObjects="1">
      <p:cViewPr>
        <p:scale>
          <a:sx n="130" d="100"/>
          <a:sy n="130" d="100"/>
        </p:scale>
        <p:origin x="560" y="-152"/>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A5DE7-E2AC-484A-AB65-4BC1992AD934}" type="datetimeFigureOut">
              <a:rPr lang="fr-FR" smtClean="0"/>
              <a:pPr/>
              <a:t>19/12/2024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17A594-AF43-A042-B22B-0ABD652F6113}" type="slidenum">
              <a:rPr lang="fr-FR" smtClean="0"/>
              <a:pPr/>
              <a:t>‹#›</a:t>
            </a:fld>
            <a:endParaRPr lang="fr-FR"/>
          </a:p>
        </p:txBody>
      </p:sp>
    </p:spTree>
    <p:extLst>
      <p:ext uri="{BB962C8B-B14F-4D97-AF65-F5344CB8AC3E}">
        <p14:creationId xmlns:p14="http://schemas.microsoft.com/office/powerpoint/2010/main" val="1928102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176A5-C6FD-9048-8FB7-DF164A779C29}" type="datetimeFigureOut">
              <a:rPr lang="fr-FR" smtClean="0"/>
              <a:pPr/>
              <a:t>19/12/2024</a:t>
            </a:fld>
            <a:endParaRPr lang="fr-FR"/>
          </a:p>
        </p:txBody>
      </p:sp>
      <p:sp>
        <p:nvSpPr>
          <p:cNvPr id="4" name="Espace réservé de l'image des diapositives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DE24F-58AC-B646-A360-EE7152D759CB}" type="slidenum">
              <a:rPr lang="fr-FR" smtClean="0"/>
              <a:pPr/>
              <a:t>‹#›</a:t>
            </a:fld>
            <a:endParaRPr lang="fr-FR"/>
          </a:p>
        </p:txBody>
      </p:sp>
    </p:spTree>
    <p:extLst>
      <p:ext uri="{BB962C8B-B14F-4D97-AF65-F5344CB8AC3E}">
        <p14:creationId xmlns:p14="http://schemas.microsoft.com/office/powerpoint/2010/main" val="257212791"/>
      </p:ext>
    </p:extLst>
  </p:cSld>
  <p:clrMap bg1="lt1" tx1="dk1" bg2="lt2" tx2="dk2" accent1="accent1" accent2="accent2" accent3="accent3" accent4="accent4" accent5="accent5" accent6="accent6" hlink="hlink" folHlink="folHlink"/>
  <p:hf hdr="0" ftr="0" dt="0"/>
  <p:notesStyle>
    <a:lvl1pPr marL="0" algn="l" defTabSz="478918" rtl="0" eaLnBrk="1" latinLnBrk="0" hangingPunct="1">
      <a:defRPr sz="1300" kern="1200">
        <a:solidFill>
          <a:schemeClr val="tx1"/>
        </a:solidFill>
        <a:latin typeface="+mn-lt"/>
        <a:ea typeface="+mn-ea"/>
        <a:cs typeface="+mn-cs"/>
      </a:defRPr>
    </a:lvl1pPr>
    <a:lvl2pPr marL="478918" algn="l" defTabSz="478918" rtl="0" eaLnBrk="1" latinLnBrk="0" hangingPunct="1">
      <a:defRPr sz="1300" kern="1200">
        <a:solidFill>
          <a:schemeClr val="tx1"/>
        </a:solidFill>
        <a:latin typeface="+mn-lt"/>
        <a:ea typeface="+mn-ea"/>
        <a:cs typeface="+mn-cs"/>
      </a:defRPr>
    </a:lvl2pPr>
    <a:lvl3pPr marL="957835" algn="l" defTabSz="478918" rtl="0" eaLnBrk="1" latinLnBrk="0" hangingPunct="1">
      <a:defRPr sz="1300" kern="1200">
        <a:solidFill>
          <a:schemeClr val="tx1"/>
        </a:solidFill>
        <a:latin typeface="+mn-lt"/>
        <a:ea typeface="+mn-ea"/>
        <a:cs typeface="+mn-cs"/>
      </a:defRPr>
    </a:lvl3pPr>
    <a:lvl4pPr marL="1436754" algn="l" defTabSz="478918" rtl="0" eaLnBrk="1" latinLnBrk="0" hangingPunct="1">
      <a:defRPr sz="1300" kern="1200">
        <a:solidFill>
          <a:schemeClr val="tx1"/>
        </a:solidFill>
        <a:latin typeface="+mn-lt"/>
        <a:ea typeface="+mn-ea"/>
        <a:cs typeface="+mn-cs"/>
      </a:defRPr>
    </a:lvl4pPr>
    <a:lvl5pPr marL="1915672" algn="l" defTabSz="478918" rtl="0" eaLnBrk="1" latinLnBrk="0" hangingPunct="1">
      <a:defRPr sz="1300" kern="1200">
        <a:solidFill>
          <a:schemeClr val="tx1"/>
        </a:solidFill>
        <a:latin typeface="+mn-lt"/>
        <a:ea typeface="+mn-ea"/>
        <a:cs typeface="+mn-cs"/>
      </a:defRPr>
    </a:lvl5pPr>
    <a:lvl6pPr marL="2394590" algn="l" defTabSz="478918" rtl="0" eaLnBrk="1" latinLnBrk="0" hangingPunct="1">
      <a:defRPr sz="1300" kern="1200">
        <a:solidFill>
          <a:schemeClr val="tx1"/>
        </a:solidFill>
        <a:latin typeface="+mn-lt"/>
        <a:ea typeface="+mn-ea"/>
        <a:cs typeface="+mn-cs"/>
      </a:defRPr>
    </a:lvl6pPr>
    <a:lvl7pPr marL="2873507" algn="l" defTabSz="478918" rtl="0" eaLnBrk="1" latinLnBrk="0" hangingPunct="1">
      <a:defRPr sz="1300" kern="1200">
        <a:solidFill>
          <a:schemeClr val="tx1"/>
        </a:solidFill>
        <a:latin typeface="+mn-lt"/>
        <a:ea typeface="+mn-ea"/>
        <a:cs typeface="+mn-cs"/>
      </a:defRPr>
    </a:lvl7pPr>
    <a:lvl8pPr marL="3352426" algn="l" defTabSz="478918" rtl="0" eaLnBrk="1" latinLnBrk="0" hangingPunct="1">
      <a:defRPr sz="1300" kern="1200">
        <a:solidFill>
          <a:schemeClr val="tx1"/>
        </a:solidFill>
        <a:latin typeface="+mn-lt"/>
        <a:ea typeface="+mn-ea"/>
        <a:cs typeface="+mn-cs"/>
      </a:defRPr>
    </a:lvl8pPr>
    <a:lvl9pPr marL="3831344" algn="l" defTabSz="478918"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78918" indent="0" algn="ctr">
              <a:buNone/>
              <a:defRPr>
                <a:solidFill>
                  <a:schemeClr val="tx1">
                    <a:tint val="75000"/>
                  </a:schemeClr>
                </a:solidFill>
              </a:defRPr>
            </a:lvl2pPr>
            <a:lvl3pPr marL="957835" indent="0" algn="ctr">
              <a:buNone/>
              <a:defRPr>
                <a:solidFill>
                  <a:schemeClr val="tx1">
                    <a:tint val="75000"/>
                  </a:schemeClr>
                </a:solidFill>
              </a:defRPr>
            </a:lvl3pPr>
            <a:lvl4pPr marL="1436754" indent="0" algn="ctr">
              <a:buNone/>
              <a:defRPr>
                <a:solidFill>
                  <a:schemeClr val="tx1">
                    <a:tint val="75000"/>
                  </a:schemeClr>
                </a:solidFill>
              </a:defRPr>
            </a:lvl4pPr>
            <a:lvl5pPr marL="1915672" indent="0" algn="ctr">
              <a:buNone/>
              <a:defRPr>
                <a:solidFill>
                  <a:schemeClr val="tx1">
                    <a:tint val="75000"/>
                  </a:schemeClr>
                </a:solidFill>
              </a:defRPr>
            </a:lvl5pPr>
            <a:lvl6pPr marL="2394590" indent="0" algn="ctr">
              <a:buNone/>
              <a:defRPr>
                <a:solidFill>
                  <a:schemeClr val="tx1">
                    <a:tint val="75000"/>
                  </a:schemeClr>
                </a:solidFill>
              </a:defRPr>
            </a:lvl6pPr>
            <a:lvl7pPr marL="2873507" indent="0" algn="ctr">
              <a:buNone/>
              <a:defRPr>
                <a:solidFill>
                  <a:schemeClr val="tx1">
                    <a:tint val="75000"/>
                  </a:schemeClr>
                </a:solidFill>
              </a:defRPr>
            </a:lvl7pPr>
            <a:lvl8pPr marL="3352426" indent="0" algn="ctr">
              <a:buNone/>
              <a:defRPr>
                <a:solidFill>
                  <a:schemeClr val="tx1">
                    <a:tint val="75000"/>
                  </a:schemeClr>
                </a:solidFill>
              </a:defRPr>
            </a:lvl8pPr>
            <a:lvl9pPr marL="3831344"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4AFE46E-9FEF-AE41-A6CB-5803ED526C2E}" type="datetime1">
              <a:rPr lang="fr-FR" smtClean="0"/>
              <a:pPr/>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8A3A14-2542-2F48-A7D7-0F6A363367E7}" type="datetime1">
              <a:rPr lang="fr-FR" smtClean="0"/>
              <a:pPr/>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42900" y="396701"/>
            <a:ext cx="4514850" cy="845220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64ACC2-08E8-2F42-B945-F86ED0A2A703}" type="datetime1">
              <a:rPr lang="fr-FR" smtClean="0"/>
              <a:pPr/>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B21878-8565-044C-943E-B5286A6246CF}" type="datetime1">
              <a:rPr lang="fr-FR" smtClean="0"/>
              <a:pPr/>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3"/>
            <a:ext cx="5829300" cy="1967442"/>
          </a:xfrm>
        </p:spPr>
        <p:txBody>
          <a:bodyPr anchor="t"/>
          <a:lstStyle>
            <a:lvl1pPr algn="l">
              <a:defRPr sz="4200" b="1" cap="all"/>
            </a:lvl1pPr>
          </a:lstStyle>
          <a:p>
            <a:r>
              <a:rPr lang="fr-FR" smtClean="0"/>
              <a:t>Cliquez et modifiez le titre</a:t>
            </a:r>
            <a:endParaRPr lang="fr-FR"/>
          </a:p>
        </p:txBody>
      </p:sp>
      <p:sp>
        <p:nvSpPr>
          <p:cNvPr id="3" name="Espace réservé du texte 2"/>
          <p:cNvSpPr>
            <a:spLocks noGrp="1"/>
          </p:cNvSpPr>
          <p:nvPr>
            <p:ph type="body" idx="1"/>
          </p:nvPr>
        </p:nvSpPr>
        <p:spPr>
          <a:xfrm>
            <a:off x="541735" y="4198587"/>
            <a:ext cx="5829300" cy="2166937"/>
          </a:xfrm>
        </p:spPr>
        <p:txBody>
          <a:bodyPr anchor="b"/>
          <a:lstStyle>
            <a:lvl1pPr marL="0" indent="0">
              <a:buNone/>
              <a:defRPr sz="2100">
                <a:solidFill>
                  <a:schemeClr val="tx1">
                    <a:tint val="75000"/>
                  </a:schemeClr>
                </a:solidFill>
              </a:defRPr>
            </a:lvl1pPr>
            <a:lvl2pPr marL="478918" indent="0">
              <a:buNone/>
              <a:defRPr sz="1800">
                <a:solidFill>
                  <a:schemeClr val="tx1">
                    <a:tint val="75000"/>
                  </a:schemeClr>
                </a:solidFill>
              </a:defRPr>
            </a:lvl2pPr>
            <a:lvl3pPr marL="957835" indent="0">
              <a:buNone/>
              <a:defRPr sz="1700">
                <a:solidFill>
                  <a:schemeClr val="tx1">
                    <a:tint val="75000"/>
                  </a:schemeClr>
                </a:solidFill>
              </a:defRPr>
            </a:lvl3pPr>
            <a:lvl4pPr marL="1436754" indent="0">
              <a:buNone/>
              <a:defRPr sz="1500">
                <a:solidFill>
                  <a:schemeClr val="tx1">
                    <a:tint val="75000"/>
                  </a:schemeClr>
                </a:solidFill>
              </a:defRPr>
            </a:lvl4pPr>
            <a:lvl5pPr marL="1915672" indent="0">
              <a:buNone/>
              <a:defRPr sz="1500">
                <a:solidFill>
                  <a:schemeClr val="tx1">
                    <a:tint val="75000"/>
                  </a:schemeClr>
                </a:solidFill>
              </a:defRPr>
            </a:lvl5pPr>
            <a:lvl6pPr marL="2394590" indent="0">
              <a:buNone/>
              <a:defRPr sz="1500">
                <a:solidFill>
                  <a:schemeClr val="tx1">
                    <a:tint val="75000"/>
                  </a:schemeClr>
                </a:solidFill>
              </a:defRPr>
            </a:lvl6pPr>
            <a:lvl7pPr marL="2873507" indent="0">
              <a:buNone/>
              <a:defRPr sz="1500">
                <a:solidFill>
                  <a:schemeClr val="tx1">
                    <a:tint val="75000"/>
                  </a:schemeClr>
                </a:solidFill>
              </a:defRPr>
            </a:lvl7pPr>
            <a:lvl8pPr marL="3352426" indent="0">
              <a:buNone/>
              <a:defRPr sz="1500">
                <a:solidFill>
                  <a:schemeClr val="tx1">
                    <a:tint val="75000"/>
                  </a:schemeClr>
                </a:solidFill>
              </a:defRPr>
            </a:lvl8pPr>
            <a:lvl9pPr marL="3831344" indent="0">
              <a:buNone/>
              <a:defRPr sz="15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8929071-E2A3-7241-9413-519C30099D91}" type="datetime1">
              <a:rPr lang="fr-FR" smtClean="0"/>
              <a:pPr/>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42900" y="2311402"/>
            <a:ext cx="3028950" cy="6537502"/>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311402"/>
            <a:ext cx="3028950" cy="6537502"/>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847B5F-BBE9-5F41-AE10-FB92354BE33F}" type="datetime1">
              <a:rPr lang="fr-FR" smtClean="0"/>
              <a:pPr/>
              <a:t>19/12/2024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342901" y="2217386"/>
            <a:ext cx="3030141" cy="924101"/>
          </a:xfrm>
        </p:spPr>
        <p:txBody>
          <a:bodyPr anchor="b"/>
          <a:lstStyle>
            <a:lvl1pPr marL="0" indent="0">
              <a:buNone/>
              <a:defRPr sz="2500" b="1"/>
            </a:lvl1pPr>
            <a:lvl2pPr marL="478918" indent="0">
              <a:buNone/>
              <a:defRPr sz="2100" b="1"/>
            </a:lvl2pPr>
            <a:lvl3pPr marL="957835" indent="0">
              <a:buNone/>
              <a:defRPr sz="1800" b="1"/>
            </a:lvl3pPr>
            <a:lvl4pPr marL="1436754" indent="0">
              <a:buNone/>
              <a:defRPr sz="1700" b="1"/>
            </a:lvl4pPr>
            <a:lvl5pPr marL="1915672" indent="0">
              <a:buNone/>
              <a:defRPr sz="1700" b="1"/>
            </a:lvl5pPr>
            <a:lvl6pPr marL="2394590" indent="0">
              <a:buNone/>
              <a:defRPr sz="1700" b="1"/>
            </a:lvl6pPr>
            <a:lvl7pPr marL="2873507" indent="0">
              <a:buNone/>
              <a:defRPr sz="1700" b="1"/>
            </a:lvl7pPr>
            <a:lvl8pPr marL="3352426" indent="0">
              <a:buNone/>
              <a:defRPr sz="1700" b="1"/>
            </a:lvl8pPr>
            <a:lvl9pPr marL="3831344" indent="0">
              <a:buNone/>
              <a:defRPr sz="1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1" y="3141486"/>
            <a:ext cx="3030141" cy="5707416"/>
          </a:xfrm>
        </p:spPr>
        <p:txBody>
          <a:bodyPr/>
          <a:lstStyle>
            <a:lvl1pPr>
              <a:defRPr sz="25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6"/>
            <a:ext cx="3031331" cy="924101"/>
          </a:xfrm>
        </p:spPr>
        <p:txBody>
          <a:bodyPr anchor="b"/>
          <a:lstStyle>
            <a:lvl1pPr marL="0" indent="0">
              <a:buNone/>
              <a:defRPr sz="2500" b="1"/>
            </a:lvl1pPr>
            <a:lvl2pPr marL="478918" indent="0">
              <a:buNone/>
              <a:defRPr sz="2100" b="1"/>
            </a:lvl2pPr>
            <a:lvl3pPr marL="957835" indent="0">
              <a:buNone/>
              <a:defRPr sz="1800" b="1"/>
            </a:lvl3pPr>
            <a:lvl4pPr marL="1436754" indent="0">
              <a:buNone/>
              <a:defRPr sz="1700" b="1"/>
            </a:lvl4pPr>
            <a:lvl5pPr marL="1915672" indent="0">
              <a:buNone/>
              <a:defRPr sz="1700" b="1"/>
            </a:lvl5pPr>
            <a:lvl6pPr marL="2394590" indent="0">
              <a:buNone/>
              <a:defRPr sz="1700" b="1"/>
            </a:lvl6pPr>
            <a:lvl7pPr marL="2873507" indent="0">
              <a:buNone/>
              <a:defRPr sz="1700" b="1"/>
            </a:lvl7pPr>
            <a:lvl8pPr marL="3352426" indent="0">
              <a:buNone/>
              <a:defRPr sz="1700" b="1"/>
            </a:lvl8pPr>
            <a:lvl9pPr marL="3831344" indent="0">
              <a:buNone/>
              <a:defRPr sz="1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5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B61C1D4-7DE6-B64B-A14D-B2521D355043}" type="datetime1">
              <a:rPr lang="fr-FR" smtClean="0"/>
              <a:pPr/>
              <a:t>19/12/2024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C3707AD-3989-844A-993C-83F02688DE6C}" type="datetime1">
              <a:rPr lang="fr-FR" smtClean="0"/>
              <a:pPr/>
              <a:t>19/12/2024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8AEA4-FAEB-BD41-B34C-E72C0E57FF66}" type="datetime1">
              <a:rPr lang="fr-FR" smtClean="0"/>
              <a:pPr/>
              <a:t>19/12/2024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7"/>
            <a:ext cx="2256235" cy="1678516"/>
          </a:xfrm>
        </p:spPr>
        <p:txBody>
          <a:bodyPr anchor="b"/>
          <a:lstStyle>
            <a:lvl1pPr algn="l">
              <a:defRPr sz="2100" b="1"/>
            </a:lvl1pPr>
          </a:lstStyle>
          <a:p>
            <a:r>
              <a:rPr lang="fr-FR" smtClean="0"/>
              <a:t>Cliquez et modifiez le titre</a:t>
            </a:r>
            <a:endParaRPr lang="fr-FR"/>
          </a:p>
        </p:txBody>
      </p:sp>
      <p:sp>
        <p:nvSpPr>
          <p:cNvPr id="3" name="Espace réservé du contenu 2"/>
          <p:cNvSpPr>
            <a:spLocks noGrp="1"/>
          </p:cNvSpPr>
          <p:nvPr>
            <p:ph idx="1"/>
          </p:nvPr>
        </p:nvSpPr>
        <p:spPr>
          <a:xfrm>
            <a:off x="2681287" y="394407"/>
            <a:ext cx="3833813" cy="8454497"/>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p:spPr>
        <p:txBody>
          <a:bodyPr/>
          <a:lstStyle>
            <a:lvl1pPr marL="0" indent="0">
              <a:buNone/>
              <a:defRPr sz="1500"/>
            </a:lvl1pPr>
            <a:lvl2pPr marL="478918" indent="0">
              <a:buNone/>
              <a:defRPr sz="1300"/>
            </a:lvl2pPr>
            <a:lvl3pPr marL="957835" indent="0">
              <a:buNone/>
              <a:defRPr sz="1000"/>
            </a:lvl3pPr>
            <a:lvl4pPr marL="1436754" indent="0">
              <a:buNone/>
              <a:defRPr sz="900"/>
            </a:lvl4pPr>
            <a:lvl5pPr marL="1915672" indent="0">
              <a:buNone/>
              <a:defRPr sz="900"/>
            </a:lvl5pPr>
            <a:lvl6pPr marL="2394590" indent="0">
              <a:buNone/>
              <a:defRPr sz="900"/>
            </a:lvl6pPr>
            <a:lvl7pPr marL="2873507" indent="0">
              <a:buNone/>
              <a:defRPr sz="900"/>
            </a:lvl7pPr>
            <a:lvl8pPr marL="3352426" indent="0">
              <a:buNone/>
              <a:defRPr sz="900"/>
            </a:lvl8pPr>
            <a:lvl9pPr marL="3831344"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0BF45D-B3AB-1C41-A75F-CC39FA1847E4}" type="datetime1">
              <a:rPr lang="fr-FR" smtClean="0"/>
              <a:pPr/>
              <a:t>19/12/2024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p:spPr>
        <p:txBody>
          <a:bodyPr anchor="b"/>
          <a:lstStyle>
            <a:lvl1pPr algn="l">
              <a:defRPr sz="2100" b="1"/>
            </a:lvl1pPr>
          </a:lstStyle>
          <a:p>
            <a:r>
              <a:rPr lang="fr-FR" smtClean="0"/>
              <a:t>Cliquez et modifiez le titre</a:t>
            </a:r>
            <a:endParaRPr lang="fr-F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300"/>
            </a:lvl1pPr>
            <a:lvl2pPr marL="478918" indent="0">
              <a:buNone/>
              <a:defRPr sz="2900"/>
            </a:lvl2pPr>
            <a:lvl3pPr marL="957835" indent="0">
              <a:buNone/>
              <a:defRPr sz="2500"/>
            </a:lvl3pPr>
            <a:lvl4pPr marL="1436754" indent="0">
              <a:buNone/>
              <a:defRPr sz="2100"/>
            </a:lvl4pPr>
            <a:lvl5pPr marL="1915672" indent="0">
              <a:buNone/>
              <a:defRPr sz="2100"/>
            </a:lvl5pPr>
            <a:lvl6pPr marL="2394590" indent="0">
              <a:buNone/>
              <a:defRPr sz="2100"/>
            </a:lvl6pPr>
            <a:lvl7pPr marL="2873507" indent="0">
              <a:buNone/>
              <a:defRPr sz="2100"/>
            </a:lvl7pPr>
            <a:lvl8pPr marL="3352426" indent="0">
              <a:buNone/>
              <a:defRPr sz="2100"/>
            </a:lvl8pPr>
            <a:lvl9pPr marL="3831344" indent="0">
              <a:buNone/>
              <a:defRPr sz="2100"/>
            </a:lvl9pPr>
          </a:lstStyle>
          <a:p>
            <a:endParaRPr lang="fr-FR"/>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500"/>
            </a:lvl1pPr>
            <a:lvl2pPr marL="478918" indent="0">
              <a:buNone/>
              <a:defRPr sz="1300"/>
            </a:lvl2pPr>
            <a:lvl3pPr marL="957835" indent="0">
              <a:buNone/>
              <a:defRPr sz="1000"/>
            </a:lvl3pPr>
            <a:lvl4pPr marL="1436754" indent="0">
              <a:buNone/>
              <a:defRPr sz="900"/>
            </a:lvl4pPr>
            <a:lvl5pPr marL="1915672" indent="0">
              <a:buNone/>
              <a:defRPr sz="900"/>
            </a:lvl5pPr>
            <a:lvl6pPr marL="2394590" indent="0">
              <a:buNone/>
              <a:defRPr sz="900"/>
            </a:lvl6pPr>
            <a:lvl7pPr marL="2873507" indent="0">
              <a:buNone/>
              <a:defRPr sz="900"/>
            </a:lvl7pPr>
            <a:lvl8pPr marL="3352426" indent="0">
              <a:buNone/>
              <a:defRPr sz="900"/>
            </a:lvl8pPr>
            <a:lvl9pPr marL="3831344"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EE97BE7-0559-774B-82F8-F4BEDA02507B}" type="datetime1">
              <a:rPr lang="fr-FR" smtClean="0"/>
              <a:pPr/>
              <a:t>19/12/2024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FC5FFA-B9DE-D24B-B9CF-3894EDB12756}"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5783" tIns="47892" rIns="95783" bIns="47892"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0" y="2311402"/>
            <a:ext cx="6172200" cy="6537502"/>
          </a:xfrm>
          <a:prstGeom prst="rect">
            <a:avLst/>
          </a:prstGeom>
        </p:spPr>
        <p:txBody>
          <a:bodyPr vert="horz" lIns="95783" tIns="47892" rIns="95783" bIns="4789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5"/>
            <a:ext cx="1600200" cy="527403"/>
          </a:xfrm>
          <a:prstGeom prst="rect">
            <a:avLst/>
          </a:prstGeom>
        </p:spPr>
        <p:txBody>
          <a:bodyPr vert="horz" lIns="95783" tIns="47892" rIns="95783" bIns="47892" rtlCol="0" anchor="ctr"/>
          <a:lstStyle>
            <a:lvl1pPr algn="l">
              <a:defRPr sz="1300">
                <a:solidFill>
                  <a:schemeClr val="tx1">
                    <a:tint val="75000"/>
                  </a:schemeClr>
                </a:solidFill>
              </a:defRPr>
            </a:lvl1pPr>
          </a:lstStyle>
          <a:p>
            <a:fld id="{90228593-D1F1-594D-86E1-FB18DC787130}" type="datetime1">
              <a:rPr lang="fr-FR" smtClean="0"/>
              <a:pPr/>
              <a:t>19/12/2024</a:t>
            </a:fld>
            <a:endParaRPr lang="fr-FR"/>
          </a:p>
        </p:txBody>
      </p:sp>
      <p:sp>
        <p:nvSpPr>
          <p:cNvPr id="5" name="Espace réservé du pied de page 4"/>
          <p:cNvSpPr>
            <a:spLocks noGrp="1"/>
          </p:cNvSpPr>
          <p:nvPr>
            <p:ph type="ftr" sz="quarter" idx="3"/>
          </p:nvPr>
        </p:nvSpPr>
        <p:spPr>
          <a:xfrm>
            <a:off x="2343150" y="9181395"/>
            <a:ext cx="2171700" cy="527403"/>
          </a:xfrm>
          <a:prstGeom prst="rect">
            <a:avLst/>
          </a:prstGeom>
        </p:spPr>
        <p:txBody>
          <a:bodyPr vert="horz" lIns="95783" tIns="47892" rIns="95783" bIns="47892"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1395"/>
            <a:ext cx="1600200" cy="527403"/>
          </a:xfrm>
          <a:prstGeom prst="rect">
            <a:avLst/>
          </a:prstGeom>
        </p:spPr>
        <p:txBody>
          <a:bodyPr vert="horz" lIns="95783" tIns="47892" rIns="95783" bIns="47892" rtlCol="0" anchor="ctr"/>
          <a:lstStyle>
            <a:lvl1pPr algn="r">
              <a:defRPr sz="1300">
                <a:solidFill>
                  <a:schemeClr val="tx1">
                    <a:tint val="75000"/>
                  </a:schemeClr>
                </a:solidFill>
              </a:defRPr>
            </a:lvl1pPr>
          </a:lstStyle>
          <a:p>
            <a:fld id="{5EFC5FFA-B9DE-D24B-B9CF-3894EDB1275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78918" rtl="0" eaLnBrk="1" latinLnBrk="0" hangingPunct="1">
        <a:spcBef>
          <a:spcPct val="0"/>
        </a:spcBef>
        <a:buNone/>
        <a:defRPr sz="4600" kern="1200">
          <a:solidFill>
            <a:schemeClr val="tx1"/>
          </a:solidFill>
          <a:latin typeface="+mj-lt"/>
          <a:ea typeface="+mj-ea"/>
          <a:cs typeface="+mj-cs"/>
        </a:defRPr>
      </a:lvl1pPr>
    </p:titleStyle>
    <p:bodyStyle>
      <a:lvl1pPr marL="359188" indent="-359188" algn="l" defTabSz="478918" rtl="0" eaLnBrk="1" latinLnBrk="0" hangingPunct="1">
        <a:spcBef>
          <a:spcPct val="20000"/>
        </a:spcBef>
        <a:buFont typeface="Arial"/>
        <a:buChar char="•"/>
        <a:defRPr sz="3300" kern="1200">
          <a:solidFill>
            <a:schemeClr val="tx1"/>
          </a:solidFill>
          <a:latin typeface="+mn-lt"/>
          <a:ea typeface="+mn-ea"/>
          <a:cs typeface="+mn-cs"/>
        </a:defRPr>
      </a:lvl1pPr>
      <a:lvl2pPr marL="778242" indent="-299324" algn="l" defTabSz="478918" rtl="0" eaLnBrk="1" latinLnBrk="0" hangingPunct="1">
        <a:spcBef>
          <a:spcPct val="20000"/>
        </a:spcBef>
        <a:buFont typeface="Arial"/>
        <a:buChar char="–"/>
        <a:defRPr sz="2900" kern="1200">
          <a:solidFill>
            <a:schemeClr val="tx1"/>
          </a:solidFill>
          <a:latin typeface="+mn-lt"/>
          <a:ea typeface="+mn-ea"/>
          <a:cs typeface="+mn-cs"/>
        </a:defRPr>
      </a:lvl2pPr>
      <a:lvl3pPr marL="1197295" indent="-239459" algn="l" defTabSz="478918" rtl="0" eaLnBrk="1" latinLnBrk="0" hangingPunct="1">
        <a:spcBef>
          <a:spcPct val="20000"/>
        </a:spcBef>
        <a:buFont typeface="Arial"/>
        <a:buChar char="•"/>
        <a:defRPr sz="2500" kern="1200">
          <a:solidFill>
            <a:schemeClr val="tx1"/>
          </a:solidFill>
          <a:latin typeface="+mn-lt"/>
          <a:ea typeface="+mn-ea"/>
          <a:cs typeface="+mn-cs"/>
        </a:defRPr>
      </a:lvl3pPr>
      <a:lvl4pPr marL="1676213" indent="-239459" algn="l" defTabSz="478918" rtl="0" eaLnBrk="1" latinLnBrk="0" hangingPunct="1">
        <a:spcBef>
          <a:spcPct val="20000"/>
        </a:spcBef>
        <a:buFont typeface="Arial"/>
        <a:buChar char="–"/>
        <a:defRPr sz="2100" kern="1200">
          <a:solidFill>
            <a:schemeClr val="tx1"/>
          </a:solidFill>
          <a:latin typeface="+mn-lt"/>
          <a:ea typeface="+mn-ea"/>
          <a:cs typeface="+mn-cs"/>
        </a:defRPr>
      </a:lvl4pPr>
      <a:lvl5pPr marL="2155131" indent="-239459" algn="l" defTabSz="478918" rtl="0" eaLnBrk="1" latinLnBrk="0" hangingPunct="1">
        <a:spcBef>
          <a:spcPct val="20000"/>
        </a:spcBef>
        <a:buFont typeface="Arial"/>
        <a:buChar char="»"/>
        <a:defRPr sz="2100" kern="1200">
          <a:solidFill>
            <a:schemeClr val="tx1"/>
          </a:solidFill>
          <a:latin typeface="+mn-lt"/>
          <a:ea typeface="+mn-ea"/>
          <a:cs typeface="+mn-cs"/>
        </a:defRPr>
      </a:lvl5pPr>
      <a:lvl6pPr marL="2634049" indent="-239459" algn="l" defTabSz="478918" rtl="0" eaLnBrk="1" latinLnBrk="0" hangingPunct="1">
        <a:spcBef>
          <a:spcPct val="20000"/>
        </a:spcBef>
        <a:buFont typeface="Arial"/>
        <a:buChar char="•"/>
        <a:defRPr sz="2100" kern="1200">
          <a:solidFill>
            <a:schemeClr val="tx1"/>
          </a:solidFill>
          <a:latin typeface="+mn-lt"/>
          <a:ea typeface="+mn-ea"/>
          <a:cs typeface="+mn-cs"/>
        </a:defRPr>
      </a:lvl6pPr>
      <a:lvl7pPr marL="3112967" indent="-239459" algn="l" defTabSz="478918" rtl="0" eaLnBrk="1" latinLnBrk="0" hangingPunct="1">
        <a:spcBef>
          <a:spcPct val="20000"/>
        </a:spcBef>
        <a:buFont typeface="Arial"/>
        <a:buChar char="•"/>
        <a:defRPr sz="2100" kern="1200">
          <a:solidFill>
            <a:schemeClr val="tx1"/>
          </a:solidFill>
          <a:latin typeface="+mn-lt"/>
          <a:ea typeface="+mn-ea"/>
          <a:cs typeface="+mn-cs"/>
        </a:defRPr>
      </a:lvl7pPr>
      <a:lvl8pPr marL="3591884" indent="-239459" algn="l" defTabSz="478918" rtl="0" eaLnBrk="1" latinLnBrk="0" hangingPunct="1">
        <a:spcBef>
          <a:spcPct val="20000"/>
        </a:spcBef>
        <a:buFont typeface="Arial"/>
        <a:buChar char="•"/>
        <a:defRPr sz="2100" kern="1200">
          <a:solidFill>
            <a:schemeClr val="tx1"/>
          </a:solidFill>
          <a:latin typeface="+mn-lt"/>
          <a:ea typeface="+mn-ea"/>
          <a:cs typeface="+mn-cs"/>
        </a:defRPr>
      </a:lvl8pPr>
      <a:lvl9pPr marL="4070802" indent="-239459" algn="l" defTabSz="478918"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fr-FR"/>
      </a:defPPr>
      <a:lvl1pPr marL="0" algn="l" defTabSz="478918" rtl="0" eaLnBrk="1" latinLnBrk="0" hangingPunct="1">
        <a:defRPr sz="1800" kern="1200">
          <a:solidFill>
            <a:schemeClr val="tx1"/>
          </a:solidFill>
          <a:latin typeface="+mn-lt"/>
          <a:ea typeface="+mn-ea"/>
          <a:cs typeface="+mn-cs"/>
        </a:defRPr>
      </a:lvl1pPr>
      <a:lvl2pPr marL="478918" algn="l" defTabSz="478918" rtl="0" eaLnBrk="1" latinLnBrk="0" hangingPunct="1">
        <a:defRPr sz="1800" kern="1200">
          <a:solidFill>
            <a:schemeClr val="tx1"/>
          </a:solidFill>
          <a:latin typeface="+mn-lt"/>
          <a:ea typeface="+mn-ea"/>
          <a:cs typeface="+mn-cs"/>
        </a:defRPr>
      </a:lvl2pPr>
      <a:lvl3pPr marL="957835" algn="l" defTabSz="478918" rtl="0" eaLnBrk="1" latinLnBrk="0" hangingPunct="1">
        <a:defRPr sz="1800" kern="1200">
          <a:solidFill>
            <a:schemeClr val="tx1"/>
          </a:solidFill>
          <a:latin typeface="+mn-lt"/>
          <a:ea typeface="+mn-ea"/>
          <a:cs typeface="+mn-cs"/>
        </a:defRPr>
      </a:lvl3pPr>
      <a:lvl4pPr marL="1436754" algn="l" defTabSz="478918" rtl="0" eaLnBrk="1" latinLnBrk="0" hangingPunct="1">
        <a:defRPr sz="1800" kern="1200">
          <a:solidFill>
            <a:schemeClr val="tx1"/>
          </a:solidFill>
          <a:latin typeface="+mn-lt"/>
          <a:ea typeface="+mn-ea"/>
          <a:cs typeface="+mn-cs"/>
        </a:defRPr>
      </a:lvl4pPr>
      <a:lvl5pPr marL="1915672" algn="l" defTabSz="478918" rtl="0" eaLnBrk="1" latinLnBrk="0" hangingPunct="1">
        <a:defRPr sz="1800" kern="1200">
          <a:solidFill>
            <a:schemeClr val="tx1"/>
          </a:solidFill>
          <a:latin typeface="+mn-lt"/>
          <a:ea typeface="+mn-ea"/>
          <a:cs typeface="+mn-cs"/>
        </a:defRPr>
      </a:lvl5pPr>
      <a:lvl6pPr marL="2394590" algn="l" defTabSz="478918" rtl="0" eaLnBrk="1" latinLnBrk="0" hangingPunct="1">
        <a:defRPr sz="1800" kern="1200">
          <a:solidFill>
            <a:schemeClr val="tx1"/>
          </a:solidFill>
          <a:latin typeface="+mn-lt"/>
          <a:ea typeface="+mn-ea"/>
          <a:cs typeface="+mn-cs"/>
        </a:defRPr>
      </a:lvl6pPr>
      <a:lvl7pPr marL="2873507" algn="l" defTabSz="478918" rtl="0" eaLnBrk="1" latinLnBrk="0" hangingPunct="1">
        <a:defRPr sz="1800" kern="1200">
          <a:solidFill>
            <a:schemeClr val="tx1"/>
          </a:solidFill>
          <a:latin typeface="+mn-lt"/>
          <a:ea typeface="+mn-ea"/>
          <a:cs typeface="+mn-cs"/>
        </a:defRPr>
      </a:lvl7pPr>
      <a:lvl8pPr marL="3352426" algn="l" defTabSz="478918" rtl="0" eaLnBrk="1" latinLnBrk="0" hangingPunct="1">
        <a:defRPr sz="1800" kern="1200">
          <a:solidFill>
            <a:schemeClr val="tx1"/>
          </a:solidFill>
          <a:latin typeface="+mn-lt"/>
          <a:ea typeface="+mn-ea"/>
          <a:cs typeface="+mn-cs"/>
        </a:defRPr>
      </a:lvl8pPr>
      <a:lvl9pPr marL="3831344" algn="l" defTabSz="4789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672" y="992046"/>
            <a:ext cx="2088232" cy="2520794"/>
          </a:xfrm>
        </p:spPr>
      </p:pic>
      <p:sp>
        <p:nvSpPr>
          <p:cNvPr id="4" name="Espace réservé du numéro de diapositive 3"/>
          <p:cNvSpPr>
            <a:spLocks noGrp="1"/>
          </p:cNvSpPr>
          <p:nvPr>
            <p:ph type="sldNum" sz="quarter" idx="12"/>
          </p:nvPr>
        </p:nvSpPr>
        <p:spPr/>
        <p:txBody>
          <a:bodyPr/>
          <a:lstStyle/>
          <a:p>
            <a:fld id="{5EFC5FFA-B9DE-D24B-B9CF-3894EDB12756}" type="slidenum">
              <a:rPr lang="fr-FR" smtClean="0"/>
              <a:pPr/>
              <a:t>1</a:t>
            </a:fld>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5065" y="992561"/>
            <a:ext cx="2099834" cy="2448786"/>
          </a:xfrm>
          <a:prstGeom prst="rect">
            <a:avLst/>
          </a:prstGeom>
        </p:spPr>
      </p:pic>
      <p:sp>
        <p:nvSpPr>
          <p:cNvPr id="7" name="Rectangle 6"/>
          <p:cNvSpPr/>
          <p:nvPr/>
        </p:nvSpPr>
        <p:spPr>
          <a:xfrm>
            <a:off x="260648" y="502428"/>
            <a:ext cx="6254452" cy="9417963"/>
          </a:xfrm>
          <a:prstGeom prst="rect">
            <a:avLst/>
          </a:prstGeom>
        </p:spPr>
        <p:txBody>
          <a:bodyPr wrap="square">
            <a:spAutoFit/>
          </a:bodyPr>
          <a:lstStyle/>
          <a:p>
            <a:pPr algn="ctr"/>
            <a:r>
              <a:rPr lang="fr-FR" sz="1400" b="1" dirty="0"/>
              <a:t>Résumé de l’itinéraire de Joseph KARSENTY </a:t>
            </a:r>
            <a:r>
              <a:rPr lang="fr-FR" sz="1400" b="1" dirty="0" smtClean="0"/>
              <a:t>durant </a:t>
            </a:r>
            <a:r>
              <a:rPr lang="fr-FR" sz="1400" b="1" dirty="0"/>
              <a:t>la seconde </a:t>
            </a:r>
            <a:r>
              <a:rPr lang="fr-FR" sz="1400" b="1"/>
              <a:t>guerre </a:t>
            </a:r>
            <a:r>
              <a:rPr lang="fr-FR" sz="1400" b="1" smtClean="0"/>
              <a:t>mondiale</a:t>
            </a:r>
          </a:p>
          <a:p>
            <a:pPr algn="ctr"/>
            <a:endParaRPr lang="fr-FR" sz="1400" b="1" dirty="0" smtClean="0"/>
          </a:p>
          <a:p>
            <a:pPr algn="ctr"/>
            <a:endParaRPr lang="fr-FR" sz="1400" b="1" dirty="0"/>
          </a:p>
          <a:p>
            <a:pPr algn="ctr"/>
            <a:endParaRPr lang="fr-FR" sz="1400" b="1" dirty="0"/>
          </a:p>
          <a:p>
            <a:pPr algn="ctr"/>
            <a:endParaRPr lang="fr-FR" sz="1400" b="1" dirty="0" smtClean="0"/>
          </a:p>
          <a:p>
            <a:pPr algn="ctr"/>
            <a:endParaRPr lang="fr-FR" sz="1400" b="1" dirty="0"/>
          </a:p>
          <a:p>
            <a:pPr algn="ctr"/>
            <a:endParaRPr lang="fr-FR" sz="1400" b="1" dirty="0" smtClean="0"/>
          </a:p>
          <a:p>
            <a:pPr algn="ctr"/>
            <a:endParaRPr lang="fr-FR" sz="1400" b="1" dirty="0"/>
          </a:p>
          <a:p>
            <a:pPr algn="ctr"/>
            <a:endParaRPr lang="fr-FR" sz="1400" b="1" dirty="0" smtClean="0"/>
          </a:p>
          <a:p>
            <a:pPr algn="ctr"/>
            <a:endParaRPr lang="fr-FR" sz="1400" b="1" dirty="0"/>
          </a:p>
          <a:p>
            <a:pPr algn="ctr"/>
            <a:endParaRPr lang="fr-FR" sz="1400" b="1" dirty="0" smtClean="0"/>
          </a:p>
          <a:p>
            <a:pPr algn="ctr"/>
            <a:endParaRPr lang="fr-FR" sz="1400" b="1" dirty="0"/>
          </a:p>
          <a:p>
            <a:pPr algn="just"/>
            <a:endParaRPr lang="fr-FR" sz="1400" i="1" dirty="0"/>
          </a:p>
          <a:p>
            <a:pPr algn="just"/>
            <a:endParaRPr lang="fr-FR" sz="1200" b="1" dirty="0"/>
          </a:p>
          <a:p>
            <a:pPr algn="just"/>
            <a:r>
              <a:rPr lang="fr-FR" sz="1200" i="1" dirty="0" smtClean="0"/>
              <a:t>Le 8 novembre </a:t>
            </a:r>
            <a:r>
              <a:rPr lang="fr-FR" sz="1200" i="1" dirty="0"/>
              <a:t>1942, les forces anglo-américaines débarquent en Afrique du Nord pour équiper les forces françaises ralliées à l’appel du général DE GAULLE et les forces locales de nos possessions. Le but est d’ouvrir le plus rapidement possible un second front pour affaiblir l’ennemi. Opération </a:t>
            </a:r>
            <a:r>
              <a:rPr lang="fr-FR" sz="1200" i="1" dirty="0" err="1"/>
              <a:t>Anvil</a:t>
            </a:r>
            <a:r>
              <a:rPr lang="fr-FR" sz="1200" i="1" dirty="0"/>
              <a:t> (enclume) rapidement rebaptisée </a:t>
            </a:r>
            <a:r>
              <a:rPr lang="fr-FR" sz="1200" i="1" dirty="0" err="1"/>
              <a:t>Dragoon</a:t>
            </a:r>
            <a:r>
              <a:rPr lang="fr-FR" sz="1200" i="1" dirty="0"/>
              <a:t> (contraint), car </a:t>
            </a:r>
            <a:r>
              <a:rPr lang="fr-FR" sz="1200" i="1" dirty="0" smtClean="0"/>
              <a:t>Churchill </a:t>
            </a:r>
            <a:r>
              <a:rPr lang="fr-FR" sz="1200" i="1" dirty="0"/>
              <a:t>souhaitait ouvrir ce front dans les </a:t>
            </a:r>
            <a:r>
              <a:rPr lang="fr-FR" sz="1200" i="1" dirty="0" smtClean="0"/>
              <a:t>Balkans, </a:t>
            </a:r>
            <a:r>
              <a:rPr lang="fr-FR" sz="1200" i="1" dirty="0"/>
              <a:t>pour occuper le terrain avant l’Armée Rouge mais le général de GAULLE est resté inflexible</a:t>
            </a:r>
            <a:r>
              <a:rPr lang="fr-FR" sz="1200" i="1" dirty="0" smtClean="0"/>
              <a:t>.</a:t>
            </a:r>
            <a:endParaRPr lang="fr-FR" sz="1200" i="1" dirty="0"/>
          </a:p>
          <a:p>
            <a:pPr algn="just"/>
            <a:r>
              <a:rPr lang="fr-FR" sz="1200" i="1" dirty="0"/>
              <a:t>Je suis né à Tlemcen en Algérie </a:t>
            </a:r>
            <a:r>
              <a:rPr lang="fr-FR" sz="1200" i="1" dirty="0" smtClean="0"/>
              <a:t>le 15 février 1923 dans </a:t>
            </a:r>
            <a:r>
              <a:rPr lang="fr-FR" sz="1200" i="1" dirty="0"/>
              <a:t>le département d’Oran dans une famille juive donc de nationalité française depuis le « Décret CRÉMIEUX </a:t>
            </a:r>
            <a:r>
              <a:rPr lang="fr-FR" sz="1200" i="1" dirty="0" smtClean="0"/>
              <a:t>» (24 octobre 1870). </a:t>
            </a:r>
            <a:r>
              <a:rPr lang="fr-FR" sz="1200" i="1" dirty="0"/>
              <a:t>L’Algérie reste sous les ordres de la métropole, donc à compter de juin 1940 du gouvernement de Vichy</a:t>
            </a:r>
            <a:r>
              <a:rPr lang="fr-FR" sz="1200" i="1" dirty="0" smtClean="0"/>
              <a:t>. </a:t>
            </a:r>
          </a:p>
          <a:p>
            <a:pPr algn="just"/>
            <a:r>
              <a:rPr lang="fr-FR" sz="1200" i="1" dirty="0" smtClean="0"/>
              <a:t>Le décret Crémieux est abrogé le 7 novembre 1940, les juifs d’Algérie redeviennent des indigènes !</a:t>
            </a:r>
            <a:endParaRPr lang="fr-FR" sz="1200" i="1" dirty="0"/>
          </a:p>
          <a:p>
            <a:pPr algn="just"/>
            <a:endParaRPr lang="fr-FR" sz="1200" i="1" dirty="0"/>
          </a:p>
          <a:p>
            <a:pPr algn="just"/>
            <a:r>
              <a:rPr lang="fr-FR" sz="1200" i="1" dirty="0"/>
              <a:t>Le 8 novembre 1942, Alger voit débarquer les forces alliées anglo-américaines dans le cadre de l’opération « </a:t>
            </a:r>
            <a:r>
              <a:rPr lang="fr-FR" sz="1200" i="1" dirty="0" err="1"/>
              <a:t>Torch</a:t>
            </a:r>
            <a:r>
              <a:rPr lang="fr-FR" sz="1200" i="1" dirty="0"/>
              <a:t> ». Le succès du débarquement est lié à une opération de résistance de grande ampleur. 400 combattants, dont de nombreux membres de la communauté juive d’Alger, occupent les principaux points stratégiques de la ville la nuit précédant ce débarquement, emmenés par Emmanuel d’Astier de la </a:t>
            </a:r>
            <a:r>
              <a:rPr lang="fr-FR" sz="1200" i="1" dirty="0" err="1"/>
              <a:t>Vigerie</a:t>
            </a:r>
            <a:r>
              <a:rPr lang="fr-FR" sz="1200" i="1" dirty="0"/>
              <a:t> et José </a:t>
            </a:r>
            <a:r>
              <a:rPr lang="fr-FR" sz="1200" i="1" dirty="0" err="1"/>
              <a:t>Aboulker</a:t>
            </a:r>
            <a:r>
              <a:rPr lang="fr-FR" sz="1200" i="1" dirty="0"/>
              <a:t>. Ce « </a:t>
            </a:r>
            <a:r>
              <a:rPr lang="fr-FR" sz="1200" i="1" dirty="0" smtClean="0"/>
              <a:t>putsch</a:t>
            </a:r>
            <a:r>
              <a:rPr lang="fr-FR" sz="1200" i="1" dirty="0"/>
              <a:t> » permit d’éviter toute résistance du 19ième corps d’armée vichyste, stationné dans la ville sous le commandement du général JUIN. </a:t>
            </a:r>
            <a:endParaRPr lang="fr-FR" sz="1200" i="1" dirty="0" smtClean="0"/>
          </a:p>
          <a:p>
            <a:pPr algn="just"/>
            <a:endParaRPr lang="fr-FR" sz="1200" i="1" dirty="0"/>
          </a:p>
          <a:p>
            <a:pPr algn="just"/>
            <a:r>
              <a:rPr lang="fr-FR" sz="1200" i="1" dirty="0" smtClean="0"/>
              <a:t>Ne </a:t>
            </a:r>
            <a:r>
              <a:rPr lang="fr-FR" sz="1200" i="1" dirty="0"/>
              <a:t>pouvant poursuivre mes études en raison du numérus clausus imposé par le gouvernement de Vichy, je suis enrôlé, j’ai alors 19 ans et je suis incorporé dans la deuxième Division d’Infanterie Marocaine (2</a:t>
            </a:r>
            <a:r>
              <a:rPr lang="fr-FR" sz="1200" i="1" baseline="30000" dirty="0"/>
              <a:t>ième</a:t>
            </a:r>
            <a:r>
              <a:rPr lang="fr-FR" sz="1200" i="1" dirty="0"/>
              <a:t> D.I.M.) commandée par le général André DODY, crée le premier mai 1943 (ancienne dénomination : Division de Marche de Meknès) et dont la devise est :  « On ne passe pas », plus précisément dans le trente-deuxième GAFTA, (forces terrestres antiaériennes). </a:t>
            </a:r>
          </a:p>
          <a:p>
            <a:pPr algn="just"/>
            <a:endParaRPr lang="fr-FR" sz="1200" i="1" dirty="0"/>
          </a:p>
          <a:p>
            <a:pPr algn="just"/>
            <a:endParaRPr lang="fr-FR" sz="1200" i="1" dirty="0"/>
          </a:p>
          <a:p>
            <a:pPr algn="just"/>
            <a:r>
              <a:rPr lang="fr-FR" sz="1200" i="1" dirty="0"/>
              <a:t>Nous embarquons à Bizerte en novembre 1943 pour débarquer en Italie au sud de Naples. Notre division (16 840 hommes dont environ 60% de maghrébins et 40% d’européens avec quelques éléments asiatiques) fait partie du Corps Expéditionnaire Français (C.E.F. environ 112 000 hommes) commandé par le général Alphonse JUIN. </a:t>
            </a:r>
            <a:endParaRPr lang="fr-FR" sz="1200" i="1" dirty="0" smtClean="0"/>
          </a:p>
          <a:p>
            <a:pPr algn="just"/>
            <a:endParaRPr lang="fr-FR" sz="1200" i="1" dirty="0" smtClean="0"/>
          </a:p>
          <a:p>
            <a:pPr algn="just"/>
            <a:r>
              <a:rPr lang="fr-FR" sz="1200" i="1" dirty="0" smtClean="0"/>
              <a:t>Notre </a:t>
            </a:r>
            <a:r>
              <a:rPr lang="fr-FR" sz="1200" i="1" dirty="0"/>
              <a:t>division sera la première à débarquer en Italie. </a:t>
            </a:r>
            <a:r>
              <a:rPr lang="fr-FR" sz="1200" i="1" dirty="0" smtClean="0"/>
              <a:t>Nous assisterons à une éruption du Vésuve en mars 1944 et nous portons secours pour évacuer des habitants de Naples.</a:t>
            </a:r>
            <a:endParaRPr lang="fr-FR" sz="1200" i="1" dirty="0"/>
          </a:p>
          <a:p>
            <a:pPr algn="just"/>
            <a:endParaRPr lang="fr-FR" sz="1400" i="1" dirty="0"/>
          </a:p>
          <a:p>
            <a:pPr algn="just"/>
            <a:endParaRPr lang="fr-FR" sz="1400" i="1" dirty="0"/>
          </a:p>
        </p:txBody>
      </p:sp>
    </p:spTree>
    <p:extLst>
      <p:ext uri="{BB962C8B-B14F-4D97-AF65-F5344CB8AC3E}">
        <p14:creationId xmlns:p14="http://schemas.microsoft.com/office/powerpoint/2010/main" val="42583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FC5FFA-B9DE-D24B-B9CF-3894EDB12756}" type="slidenum">
              <a:rPr lang="fr-FR" smtClean="0"/>
              <a:pPr/>
              <a:t>2</a:t>
            </a:fld>
            <a:endParaRPr lang="fr-F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4514"/>
          <a:stretch/>
        </p:blipFill>
        <p:spPr>
          <a:xfrm>
            <a:off x="404663" y="2576736"/>
            <a:ext cx="6074455" cy="3096344"/>
          </a:xfrm>
          <a:prstGeom prst="rect">
            <a:avLst/>
          </a:prstGeom>
        </p:spPr>
      </p:pic>
      <p:sp>
        <p:nvSpPr>
          <p:cNvPr id="6" name="Rectangle 5"/>
          <p:cNvSpPr/>
          <p:nvPr/>
        </p:nvSpPr>
        <p:spPr>
          <a:xfrm>
            <a:off x="327893" y="472822"/>
            <a:ext cx="6187207" cy="1938992"/>
          </a:xfrm>
          <a:prstGeom prst="rect">
            <a:avLst/>
          </a:prstGeom>
        </p:spPr>
        <p:txBody>
          <a:bodyPr wrap="square">
            <a:spAutoFit/>
          </a:bodyPr>
          <a:lstStyle/>
          <a:p>
            <a:pPr algn="just"/>
            <a:r>
              <a:rPr lang="fr-FR" sz="1200" i="1" dirty="0"/>
              <a:t>Les allemands ont construit plusieurs lignes de défenses sur 150 km au niveau le plus resserré de la péninsule, la plus redoutable étant la ligne « Gustav » que les américains n’arrivent pas à franchir</a:t>
            </a:r>
            <a:r>
              <a:rPr lang="fr-FR" sz="1200" i="1" dirty="0" smtClean="0"/>
              <a:t>.</a:t>
            </a:r>
          </a:p>
          <a:p>
            <a:pPr algn="just"/>
            <a:endParaRPr lang="fr-FR" sz="1200" i="1" dirty="0"/>
          </a:p>
          <a:p>
            <a:pPr algn="just"/>
            <a:r>
              <a:rPr lang="fr-FR" sz="1200" i="1" dirty="0" smtClean="0"/>
              <a:t>De </a:t>
            </a:r>
            <a:r>
              <a:rPr lang="fr-FR" sz="1200" i="1" dirty="0"/>
              <a:t>novembre 43 à août 44, les troupes française aux côtés des alliés doivent faire leurs preuves et se surpassent glorieusement. Il faudra briser les considérables défenses ennemies disséminées et étagées sur toutes les hauteurs environnantes et baptisées « Ligne Gustav » pour déloger les allemands et atteindre Monte Cassino. Une ligne identique est située au-delà des Apennins sur la route de Rome, la « Ligne Hitler ». </a:t>
            </a:r>
            <a:r>
              <a:rPr lang="fr-FR" sz="1200" i="1" dirty="0" smtClean="0"/>
              <a:t>Ces deux principales lignes de défenses sont doublées, voire triplées en certains endroits.</a:t>
            </a:r>
          </a:p>
        </p:txBody>
      </p:sp>
      <p:sp>
        <p:nvSpPr>
          <p:cNvPr id="7" name="Rectangle 6"/>
          <p:cNvSpPr/>
          <p:nvPr/>
        </p:nvSpPr>
        <p:spPr>
          <a:xfrm>
            <a:off x="327893" y="5817091"/>
            <a:ext cx="6187207" cy="3816429"/>
          </a:xfrm>
          <a:prstGeom prst="rect">
            <a:avLst/>
          </a:prstGeom>
        </p:spPr>
        <p:txBody>
          <a:bodyPr wrap="square">
            <a:spAutoFit/>
          </a:bodyPr>
          <a:lstStyle/>
          <a:p>
            <a:pPr algn="just"/>
            <a:r>
              <a:rPr lang="fr-FR" sz="1200" i="1" dirty="0" smtClean="0"/>
              <a:t>Les attaques directes contre « Cassino » sont des échecs et les alliés attendent les beaux jours pour reprendre l’offensive. </a:t>
            </a:r>
          </a:p>
          <a:p>
            <a:pPr algn="just"/>
            <a:endParaRPr lang="fr-FR" sz="1200" i="1" dirty="0" smtClean="0"/>
          </a:p>
          <a:p>
            <a:pPr algn="just"/>
            <a:r>
              <a:rPr lang="fr-FR" sz="1200" i="1" dirty="0" smtClean="0"/>
              <a:t>Au printemps 44, les alliés opèrent un repositionnement de leurs unités en vue de leur nouvelle offensive, la VIII armée britannique et le CEF sont ainsi redéployés en secret. L’offensive qui se prépare s’appuie sur les plans audacieux du général JUIN qui a réussi à imposer ses vues à l’état-major anglo-américain. </a:t>
            </a:r>
          </a:p>
          <a:p>
            <a:pPr algn="just"/>
            <a:endParaRPr lang="fr-FR" sz="1200" i="1" dirty="0" smtClean="0"/>
          </a:p>
          <a:p>
            <a:pPr algn="just"/>
            <a:r>
              <a:rPr lang="fr-FR" sz="1200" i="1" dirty="0" smtClean="0"/>
              <a:t>JUIN veut éviter toute attaque frontale contre le Monte Cassino dont les défenses ont été encore renforcées et d’où les troupes allemandes d’élite paraissent impossible à déloger. </a:t>
            </a:r>
          </a:p>
          <a:p>
            <a:pPr algn="just"/>
            <a:r>
              <a:rPr lang="fr-FR" sz="1200" i="1" dirty="0" smtClean="0"/>
              <a:t>C’est au contraire par la montagne, là ou l’ennemi ne s’y attends pas, qu’il faut porter l’effort principal : à travers les monts </a:t>
            </a:r>
            <a:r>
              <a:rPr lang="fr-FR" sz="1200" i="1" dirty="0" err="1" smtClean="0"/>
              <a:t>Aurunci</a:t>
            </a:r>
            <a:r>
              <a:rPr lang="fr-FR" sz="1200" i="1" dirty="0" smtClean="0"/>
              <a:t>, à 25 km au Sud-Ouest de Cassino, considérés par les allemands comme « impénétrables aux armées ».</a:t>
            </a:r>
          </a:p>
          <a:p>
            <a:pPr algn="just"/>
            <a:endParaRPr lang="fr-FR" sz="1200" i="1" dirty="0"/>
          </a:p>
          <a:p>
            <a:pPr algn="just"/>
            <a:r>
              <a:rPr lang="fr-FR" sz="1200" i="1" dirty="0" smtClean="0"/>
              <a:t>La bataille du Garigliano, aussi connue comme la percée des Monts </a:t>
            </a:r>
            <a:r>
              <a:rPr lang="fr-FR" sz="1200" i="1" dirty="0" err="1" smtClean="0"/>
              <a:t>Aurunci</a:t>
            </a:r>
            <a:r>
              <a:rPr lang="fr-FR" sz="1200" i="1" dirty="0" smtClean="0"/>
              <a:t> ou quatrième bataille de Monte Cassino. Cette bataille permit aux troupes du CEF de déborder puis d’enfoncer la ligne « Gustav » sur le fleuve Garigliano.</a:t>
            </a:r>
          </a:p>
          <a:p>
            <a:pPr algn="just"/>
            <a:endParaRPr lang="fr-FR" sz="1200" i="1" dirty="0" smtClean="0"/>
          </a:p>
          <a:p>
            <a:pPr algn="just"/>
            <a:endParaRPr lang="fr-FR" sz="1200" i="1" dirty="0" smtClean="0"/>
          </a:p>
          <a:p>
            <a:pPr algn="just"/>
            <a:endParaRPr lang="fr-FR" sz="1400" i="1" dirty="0" smtClean="0"/>
          </a:p>
        </p:txBody>
      </p:sp>
    </p:spTree>
    <p:extLst>
      <p:ext uri="{BB962C8B-B14F-4D97-AF65-F5344CB8AC3E}">
        <p14:creationId xmlns:p14="http://schemas.microsoft.com/office/powerpoint/2010/main" val="178383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FC5FFA-B9DE-D24B-B9CF-3894EDB12756}" type="slidenum">
              <a:rPr lang="fr-FR" smtClean="0"/>
              <a:pPr/>
              <a:t>3</a:t>
            </a:fld>
            <a:endParaRPr lang="fr-FR"/>
          </a:p>
        </p:txBody>
      </p:sp>
      <p:sp>
        <p:nvSpPr>
          <p:cNvPr id="5" name="Rectangle 4"/>
          <p:cNvSpPr/>
          <p:nvPr/>
        </p:nvSpPr>
        <p:spPr>
          <a:xfrm>
            <a:off x="332656" y="272480"/>
            <a:ext cx="6182444" cy="10341293"/>
          </a:xfrm>
          <a:prstGeom prst="rect">
            <a:avLst/>
          </a:prstGeom>
        </p:spPr>
        <p:txBody>
          <a:bodyPr wrap="square">
            <a:spAutoFit/>
          </a:bodyPr>
          <a:lstStyle/>
          <a:p>
            <a:pPr algn="just"/>
            <a:r>
              <a:rPr lang="fr-FR" sz="1200" i="1" dirty="0"/>
              <a:t>L’opération de rupture de la ligne  Gustav  est initialement confiée à la 2</a:t>
            </a:r>
            <a:r>
              <a:rPr lang="fr-FR" sz="1200" i="1" baseline="30000" dirty="0"/>
              <a:t>ième</a:t>
            </a:r>
            <a:r>
              <a:rPr lang="fr-FR" sz="1200" i="1" dirty="0"/>
              <a:t> DIM, « le bélier du CEF » selon l’expression du général JUIN, qui doit s’emparer pour cette mission des monts </a:t>
            </a:r>
            <a:r>
              <a:rPr lang="fr-FR" sz="1200" i="1" dirty="0" err="1"/>
              <a:t>Faito</a:t>
            </a:r>
            <a:r>
              <a:rPr lang="fr-FR" sz="1200" i="1" dirty="0"/>
              <a:t> et </a:t>
            </a:r>
            <a:r>
              <a:rPr lang="fr-FR" sz="1200" i="1" dirty="0" err="1"/>
              <a:t>Majo</a:t>
            </a:r>
            <a:r>
              <a:rPr lang="fr-FR" sz="1200" i="1" dirty="0"/>
              <a:t>. L’offensive générale des alliés (opération diadème) se déclenche le soir du 11 mai 44 à 23h sur l’ensemble du front italien. </a:t>
            </a:r>
            <a:endParaRPr lang="fr-FR" sz="1200" i="1" dirty="0" smtClean="0"/>
          </a:p>
          <a:p>
            <a:pPr algn="just"/>
            <a:endParaRPr lang="fr-FR" sz="1200" i="1" dirty="0"/>
          </a:p>
          <a:p>
            <a:pPr algn="just"/>
            <a:r>
              <a:rPr lang="fr-FR" sz="1200" i="1" dirty="0" smtClean="0"/>
              <a:t>Une intense préparation d’artillerie de 2 000 canons précède l’attaque mais dans le secteur de la 2</a:t>
            </a:r>
            <a:r>
              <a:rPr lang="fr-FR" sz="1200" i="1" baseline="30000" dirty="0" smtClean="0"/>
              <a:t>ième</a:t>
            </a:r>
            <a:r>
              <a:rPr lang="fr-FR" sz="1200" i="1" dirty="0" smtClean="0"/>
              <a:t> DIM ce bombardement n’arrose que les crêtes sans détruire le dispositif de défense allemand (blockhaus, mines, barbelés) qui sillonne les pentes que doivent gravir les tirailleurs marocains avant de pouvoir s’emparer des sommets.  </a:t>
            </a:r>
          </a:p>
          <a:p>
            <a:pPr algn="just"/>
            <a:endParaRPr lang="fr-FR" sz="1200" i="1" dirty="0" smtClean="0"/>
          </a:p>
          <a:p>
            <a:pPr algn="just"/>
            <a:r>
              <a:rPr lang="fr-FR" sz="1200" i="1" dirty="0" smtClean="0"/>
              <a:t>Dans les autres secteurs d’attaque du CEF, comme la 4</a:t>
            </a:r>
            <a:r>
              <a:rPr lang="fr-FR" sz="1200" i="1" baseline="30000" dirty="0" smtClean="0"/>
              <a:t>ième</a:t>
            </a:r>
            <a:r>
              <a:rPr lang="fr-FR" sz="1200" i="1" dirty="0" smtClean="0"/>
              <a:t> division marocaine de montagne (4</a:t>
            </a:r>
            <a:r>
              <a:rPr lang="fr-FR" sz="1200" i="1" baseline="30000" dirty="0" smtClean="0"/>
              <a:t>ième</a:t>
            </a:r>
            <a:r>
              <a:rPr lang="fr-FR" sz="1200" i="1" dirty="0"/>
              <a:t> </a:t>
            </a:r>
            <a:r>
              <a:rPr lang="fr-FR" sz="1200" i="1" dirty="0" smtClean="0"/>
              <a:t>DMM) aucune préparation d’artillerie n’a lieu. Cet assaut va s’avérer redoutable, les régiments de la 2</a:t>
            </a:r>
            <a:r>
              <a:rPr lang="fr-FR" sz="1200" i="1" baseline="30000" dirty="0" smtClean="0"/>
              <a:t>ième</a:t>
            </a:r>
            <a:r>
              <a:rPr lang="fr-FR" sz="1200" i="1" dirty="0" smtClean="0"/>
              <a:t> DIM se lancent ainsi dans une attaque de nuit aux combats souvent confus et très meurtriers mais la ligne Gustav tient toujours.</a:t>
            </a:r>
          </a:p>
          <a:p>
            <a:pPr algn="just"/>
            <a:r>
              <a:rPr lang="fr-FR" sz="1200" i="1" dirty="0" smtClean="0"/>
              <a:t>JUIN décide la reprise de l’offensive pour la nuit suivante après une préparation d’artillerie plus importante et mieux ciblée.</a:t>
            </a:r>
          </a:p>
          <a:p>
            <a:pPr algn="just"/>
            <a:r>
              <a:rPr lang="fr-FR" sz="1200" b="1" i="1" dirty="0" smtClean="0"/>
              <a:t>Très tôt dans la matinée du 13, c’est la ruée des tirailleurs marocains sur les positions allemandes, qui finissent par céder, ravagées par le « rouleau de feu » des canons français. La prise du mont </a:t>
            </a:r>
            <a:r>
              <a:rPr lang="fr-FR" sz="1200" b="1" i="1" dirty="0" err="1" smtClean="0"/>
              <a:t>Majo</a:t>
            </a:r>
            <a:r>
              <a:rPr lang="fr-FR" sz="1200" b="1" i="1" dirty="0" smtClean="0"/>
              <a:t> par les troupes marocaines de la 2</a:t>
            </a:r>
            <a:r>
              <a:rPr lang="fr-FR" sz="1200" b="1" i="1" baseline="30000" dirty="0" smtClean="0"/>
              <a:t>ième</a:t>
            </a:r>
            <a:r>
              <a:rPr lang="fr-FR" sz="1200" b="1" i="1" dirty="0" smtClean="0"/>
              <a:t> DIM est saluée par un drapeau français de 30 m</a:t>
            </a:r>
            <a:r>
              <a:rPr lang="fr-FR" sz="1200" b="1" i="1" baseline="30000" dirty="0" smtClean="0"/>
              <a:t>2</a:t>
            </a:r>
            <a:r>
              <a:rPr lang="fr-FR" sz="1200" b="1" i="1" dirty="0" smtClean="0"/>
              <a:t> hissé à son sommet (940 m) et visible à des kilomètres à la ronde, par les troupes du CEF, par les alliés, comme par les allemands.</a:t>
            </a:r>
            <a:r>
              <a:rPr lang="fr-FR" sz="1200" b="1" i="1" dirty="0"/>
              <a:t> </a:t>
            </a:r>
            <a:endParaRPr lang="fr-FR" sz="1200" b="1" i="1" dirty="0" smtClean="0"/>
          </a:p>
          <a:p>
            <a:pPr algn="just"/>
            <a:endParaRPr lang="fr-FR" sz="1200" i="1" dirty="0" smtClean="0"/>
          </a:p>
          <a:p>
            <a:pPr algn="just"/>
            <a:r>
              <a:rPr lang="fr-FR" sz="1200" i="1" dirty="0" smtClean="0"/>
              <a:t>L’exploitation est maintenant possible vers les monts </a:t>
            </a:r>
            <a:r>
              <a:rPr lang="fr-FR" sz="1200" i="1" dirty="0" err="1" smtClean="0"/>
              <a:t>Aurunci</a:t>
            </a:r>
            <a:r>
              <a:rPr lang="fr-FR" sz="1200" i="1" dirty="0" smtClean="0"/>
              <a:t> puis, plus à l’Ouest les monts </a:t>
            </a:r>
            <a:r>
              <a:rPr lang="fr-FR" sz="1200" i="1" dirty="0" err="1" smtClean="0"/>
              <a:t>Lépins</a:t>
            </a:r>
            <a:r>
              <a:rPr lang="fr-FR" sz="1200" i="1" dirty="0" smtClean="0"/>
              <a:t>. Ce sont la 4</a:t>
            </a:r>
            <a:r>
              <a:rPr lang="fr-FR" sz="1200" i="1" baseline="30000" dirty="0" smtClean="0"/>
              <a:t>ième</a:t>
            </a:r>
            <a:r>
              <a:rPr lang="fr-FR" sz="1200" i="1" dirty="0" smtClean="0"/>
              <a:t> DMM et les trois groupes de Tabors marocains (GTM) du général Augustin GUILLAUME, formant le corps de montagne du CEF, qui s’en chargent dès le 14 mai à « un train d’enfer ». « Les français avancent si rapidement, que les communiqués ne peuvent suivre leur rythme » rapporte un journaliste américain.</a:t>
            </a:r>
          </a:p>
          <a:p>
            <a:pPr algn="just"/>
            <a:r>
              <a:rPr lang="fr-FR" sz="1200" i="1" dirty="0" smtClean="0"/>
              <a:t>A la suite de cet assaut des goumiers marocains dans les monts </a:t>
            </a:r>
            <a:r>
              <a:rPr lang="fr-FR" sz="1200" i="1" dirty="0" err="1" smtClean="0"/>
              <a:t>Aurunci</a:t>
            </a:r>
            <a:r>
              <a:rPr lang="fr-FR" sz="1200" i="1" dirty="0" smtClean="0"/>
              <a:t>, les britanniques prirent l’habitude de qualifier toute attaque audacieuse de </a:t>
            </a:r>
            <a:r>
              <a:rPr lang="fr-FR" sz="1200" b="1" i="1" dirty="0" smtClean="0"/>
              <a:t>« </a:t>
            </a:r>
            <a:r>
              <a:rPr lang="fr-FR" sz="1200" b="1" i="1" dirty="0" err="1" smtClean="0"/>
              <a:t>goumisation</a:t>
            </a:r>
            <a:r>
              <a:rPr lang="fr-FR" sz="1200" b="1" i="1" dirty="0" smtClean="0"/>
              <a:t> ».</a:t>
            </a:r>
          </a:p>
          <a:p>
            <a:pPr algn="just"/>
            <a:endParaRPr lang="fr-FR" sz="1200" i="1" dirty="0" smtClean="0"/>
          </a:p>
          <a:p>
            <a:pPr algn="just"/>
            <a:r>
              <a:rPr lang="fr-FR" sz="1200" i="1" dirty="0" smtClean="0"/>
              <a:t>Notre </a:t>
            </a:r>
            <a:r>
              <a:rPr lang="fr-FR" sz="1200" i="1" dirty="0"/>
              <a:t>unité </a:t>
            </a:r>
            <a:r>
              <a:rPr lang="fr-FR" sz="1200" i="1" dirty="0" smtClean="0"/>
              <a:t>poursuit </a:t>
            </a:r>
            <a:r>
              <a:rPr lang="fr-FR" sz="1200" i="1" dirty="0"/>
              <a:t>l’ennemi en direction de la capitale italienne et défile dans les rues de Rome le 15 juin 1944, elle exploitera ses succès vers Sienne puis Florence</a:t>
            </a:r>
            <a:r>
              <a:rPr lang="fr-FR" sz="1200" i="1" dirty="0" smtClean="0"/>
              <a:t>.</a:t>
            </a:r>
          </a:p>
          <a:p>
            <a:pPr algn="just"/>
            <a:endParaRPr lang="fr-FR" sz="1200" i="1" dirty="0"/>
          </a:p>
          <a:p>
            <a:pPr algn="just"/>
            <a:r>
              <a:rPr lang="fr-FR" sz="1200" i="1" dirty="0" smtClean="0"/>
              <a:t>Nous </a:t>
            </a:r>
            <a:r>
              <a:rPr lang="fr-FR" sz="1200" i="1" dirty="0"/>
              <a:t>remontons ensuite sur les navires pour participer au débarquement de Provence, notre unité étant incorporée dans l’Armée B. Ce débarquement du 15 août ouvre une brèche pratiquement instantanément alors qu’il aura fallu cinq jours en Normandie pour que les alliés se rendent maîtres des plages. </a:t>
            </a:r>
          </a:p>
          <a:p>
            <a:pPr algn="just"/>
            <a:r>
              <a:rPr lang="fr-FR" sz="1200" i="1" dirty="0"/>
              <a:t>L</a:t>
            </a:r>
            <a:r>
              <a:rPr lang="fr-FR" sz="1200" i="1" dirty="0" smtClean="0"/>
              <a:t>e </a:t>
            </a:r>
            <a:r>
              <a:rPr lang="fr-FR" sz="1200" i="1" dirty="0"/>
              <a:t>débarquement </a:t>
            </a:r>
            <a:r>
              <a:rPr lang="fr-FR" sz="1200" i="1" dirty="0" smtClean="0"/>
              <a:t>de notre unité se </a:t>
            </a:r>
            <a:r>
              <a:rPr lang="fr-FR" sz="1200" i="1" dirty="0"/>
              <a:t>fera quelques jours plus tard au Nord de Marseille, à l’Estaque. </a:t>
            </a:r>
            <a:r>
              <a:rPr lang="fr-FR" sz="1200" i="1" dirty="0" smtClean="0"/>
              <a:t>A </a:t>
            </a:r>
            <a:r>
              <a:rPr lang="fr-FR" sz="1200" i="1" dirty="0"/>
              <a:t>partir du 18 septembre 1944, le chef de corps est le général Marcel CARPENTIER. </a:t>
            </a:r>
            <a:endParaRPr lang="fr-FR" sz="1200" i="1" dirty="0" smtClean="0"/>
          </a:p>
          <a:p>
            <a:pPr algn="just"/>
            <a:endParaRPr lang="fr-FR" sz="1200" i="1" dirty="0"/>
          </a:p>
          <a:p>
            <a:pPr algn="just"/>
            <a:r>
              <a:rPr lang="fr-FR" sz="1200" i="1" dirty="0"/>
              <a:t>Les troupes américaines prennent la route Napoléon pour libérer Grenoble</a:t>
            </a:r>
            <a:r>
              <a:rPr lang="fr-FR" sz="1200" i="1" dirty="0" smtClean="0"/>
              <a:t>.</a:t>
            </a:r>
            <a:r>
              <a:rPr lang="fr-FR" sz="1200" i="1" dirty="0"/>
              <a:t> </a:t>
            </a:r>
            <a:endParaRPr lang="fr-FR" sz="1200" i="1" dirty="0" smtClean="0"/>
          </a:p>
          <a:p>
            <a:pPr algn="just"/>
            <a:endParaRPr lang="fr-FR" sz="1200" i="1" dirty="0"/>
          </a:p>
          <a:p>
            <a:pPr algn="just"/>
            <a:r>
              <a:rPr lang="fr-FR" sz="1200" i="1" dirty="0" smtClean="0"/>
              <a:t>C’est </a:t>
            </a:r>
            <a:r>
              <a:rPr lang="fr-FR" sz="1200" i="1" dirty="0"/>
              <a:t>le général de LATTRE de TASSIGNY </a:t>
            </a:r>
            <a:r>
              <a:rPr lang="fr-FR" sz="1200" i="1" dirty="0" smtClean="0"/>
              <a:t>qui, </a:t>
            </a:r>
            <a:r>
              <a:rPr lang="fr-FR" sz="1200" i="1" dirty="0"/>
              <a:t>devant un ennemi sidéré, décide de se lancer vers le Nord en remontant la vallée du Rhône sans même attendre que toutes les résistances de la côte soient tombées, (Toulon, Marseille</a:t>
            </a:r>
            <a:r>
              <a:rPr lang="fr-FR" sz="1200" i="1" dirty="0" smtClean="0"/>
              <a:t>).</a:t>
            </a:r>
            <a:endParaRPr lang="fr-FR" sz="1200" i="1" dirty="0"/>
          </a:p>
          <a:p>
            <a:pPr algn="just"/>
            <a:r>
              <a:rPr lang="fr-FR" sz="1200" i="1" dirty="0"/>
              <a:t>Le 25 août une division blindée est au Nord d’Avignon, le 31 les troupes passent sur la rive Ouest du Rhône en direction de </a:t>
            </a:r>
            <a:r>
              <a:rPr lang="fr-FR" sz="1200" i="1" dirty="0" smtClean="0"/>
              <a:t>Saint-Étienne. Le </a:t>
            </a:r>
            <a:r>
              <a:rPr lang="fr-FR" sz="1200" i="1" dirty="0"/>
              <a:t>premier septembre, libération de Anse, </a:t>
            </a:r>
            <a:r>
              <a:rPr lang="fr-FR" sz="1200" i="1" dirty="0" smtClean="0"/>
              <a:t>de Villefranche </a:t>
            </a:r>
            <a:r>
              <a:rPr lang="fr-FR" sz="1200" i="1" dirty="0"/>
              <a:t>et de Lyon le 03. </a:t>
            </a:r>
          </a:p>
          <a:p>
            <a:pPr algn="just"/>
            <a:endParaRPr lang="fr-FR" sz="1200" i="1" dirty="0"/>
          </a:p>
          <a:p>
            <a:pPr algn="just"/>
            <a:endParaRPr lang="fr-FR" sz="1200" i="1" dirty="0"/>
          </a:p>
          <a:p>
            <a:pPr algn="just"/>
            <a:endParaRPr lang="fr-FR" sz="1400" i="1" dirty="0" smtClean="0"/>
          </a:p>
          <a:p>
            <a:pPr algn="just"/>
            <a:endParaRPr lang="fr-FR" sz="1400" i="1" dirty="0"/>
          </a:p>
          <a:p>
            <a:pPr algn="just"/>
            <a:endParaRPr lang="fr-FR" sz="1400" i="1" dirty="0"/>
          </a:p>
        </p:txBody>
      </p:sp>
    </p:spTree>
    <p:extLst>
      <p:ext uri="{BB962C8B-B14F-4D97-AF65-F5344CB8AC3E}">
        <p14:creationId xmlns:p14="http://schemas.microsoft.com/office/powerpoint/2010/main" val="192596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FC5FFA-B9DE-D24B-B9CF-3894EDB12756}" type="slidenum">
              <a:rPr lang="fr-FR" smtClean="0"/>
              <a:pPr/>
              <a:t>4</a:t>
            </a:fld>
            <a:endParaRPr lang="fr-FR" dirty="0"/>
          </a:p>
        </p:txBody>
      </p:sp>
      <p:pic>
        <p:nvPicPr>
          <p:cNvPr id="5"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48" y="272480"/>
            <a:ext cx="2492583" cy="6480720"/>
          </a:xfrm>
          <a:prstGeom prst="rect">
            <a:avLst/>
          </a:prstGeom>
        </p:spPr>
      </p:pic>
      <p:sp>
        <p:nvSpPr>
          <p:cNvPr id="6" name="ZoneTexte 5"/>
          <p:cNvSpPr txBox="1"/>
          <p:nvPr/>
        </p:nvSpPr>
        <p:spPr>
          <a:xfrm>
            <a:off x="2725537" y="272480"/>
            <a:ext cx="3789563" cy="7509748"/>
          </a:xfrm>
          <a:prstGeom prst="rect">
            <a:avLst/>
          </a:prstGeom>
          <a:noFill/>
        </p:spPr>
        <p:txBody>
          <a:bodyPr wrap="square" rtlCol="0">
            <a:spAutoFit/>
          </a:bodyPr>
          <a:lstStyle/>
          <a:p>
            <a:pPr algn="just"/>
            <a:r>
              <a:rPr lang="fr-FR" sz="1200" i="1" dirty="0" smtClean="0"/>
              <a:t>Après la libération de Lyon, une partie des troupes se dirige vers Bourg en Bresse puis Lons le Saunier et Besançon, une autre reste sur la rive Ouest du Rhône en direction de Chalon, Autun, Dijon puis Langres. </a:t>
            </a:r>
          </a:p>
          <a:p>
            <a:pPr algn="just"/>
            <a:endParaRPr lang="fr-FR" sz="1200" i="1" dirty="0"/>
          </a:p>
          <a:p>
            <a:pPr algn="just"/>
            <a:r>
              <a:rPr lang="fr-FR" sz="1200" b="1" i="1" dirty="0" smtClean="0"/>
              <a:t>La </a:t>
            </a:r>
            <a:r>
              <a:rPr lang="fr-FR" sz="1200" b="1" i="1" dirty="0"/>
              <a:t>Bataille de Bourgogne </a:t>
            </a:r>
            <a:r>
              <a:rPr lang="fr-FR" sz="1200" i="1" dirty="0"/>
              <a:t>: entre les deux groupes d’armées l’une venue de Normandie et l’autre de Provence, un dernier passage subsiste qu’il faut impérativement  fermer pour  couper la  route  aux  troupes allemandes qui refluent. </a:t>
            </a:r>
          </a:p>
          <a:p>
            <a:pPr algn="just"/>
            <a:r>
              <a:rPr lang="fr-FR" sz="1200" i="1" dirty="0"/>
              <a:t>Cette jonction entre la 2</a:t>
            </a:r>
            <a:r>
              <a:rPr lang="fr-FR" sz="1200" i="1" baseline="30000" dirty="0"/>
              <a:t>ième</a:t>
            </a:r>
            <a:r>
              <a:rPr lang="fr-FR" sz="1200" i="1" dirty="0"/>
              <a:t> Division Blindée du général Philippe LECLERC de HAUTECLOQUE et la première Division Française Libre du général Jean de LATTRE de TASSIGNY se fera vers </a:t>
            </a:r>
            <a:r>
              <a:rPr lang="fr-FR" sz="1200" i="1" dirty="0" err="1"/>
              <a:t>Nods</a:t>
            </a:r>
            <a:r>
              <a:rPr lang="fr-FR" sz="1200" i="1" dirty="0"/>
              <a:t> sur Seine et </a:t>
            </a:r>
            <a:r>
              <a:rPr lang="fr-FR" sz="1200" i="1" dirty="0" smtClean="0"/>
              <a:t>Montbard.</a:t>
            </a:r>
          </a:p>
          <a:p>
            <a:pPr algn="just"/>
            <a:endParaRPr lang="fr-FR" sz="1200" i="1" dirty="0"/>
          </a:p>
          <a:p>
            <a:pPr algn="just"/>
            <a:r>
              <a:rPr lang="fr-FR" sz="1200" i="1" dirty="0"/>
              <a:t>Partie de Lyon, la première division blindée du général Jean TOUZET du VIGIER se sépare en plusieurs unités autonomes, c’est le CC1 (Command Combat 1) du général Aimé SUDRE qui progresse sur un axe Villefranche/Chalon. L’ennemi s’accroche d’abord à Chalon sur Saône qui doit faire face à de violents combats et bombardements mais la ville sera libérée en fin d’après midi le 05 septembre 1944</a:t>
            </a:r>
            <a:r>
              <a:rPr lang="fr-FR" sz="1200" i="1" dirty="0" smtClean="0"/>
              <a:t>.</a:t>
            </a:r>
            <a:r>
              <a:rPr lang="fr-FR" sz="1200" i="1" dirty="0"/>
              <a:t> </a:t>
            </a:r>
            <a:endParaRPr lang="fr-FR" sz="1200" i="1" dirty="0" smtClean="0"/>
          </a:p>
          <a:p>
            <a:pPr algn="just"/>
            <a:r>
              <a:rPr lang="fr-FR" sz="1200" i="1" dirty="0" smtClean="0"/>
              <a:t>En </a:t>
            </a:r>
            <a:r>
              <a:rPr lang="fr-FR" sz="1200" i="1" dirty="0"/>
              <a:t>septembre 44, l’Armée B devient officiellement la Première Armée Française par décret, elle sera renforcée par les FFI (Forces Françaises de l’Intérieur) ce qui permettra de remplacer les contingents d’Afrique Noire, ayant beaucoup souffert, lors d’une « opération de blanchiment » aussi appelé « amalgame ».</a:t>
            </a:r>
          </a:p>
          <a:p>
            <a:pPr algn="just"/>
            <a:r>
              <a:rPr lang="fr-FR" sz="1200" i="1" dirty="0"/>
              <a:t>A l’automne 1944  elle compte environ 250 000 hommes composée pour moitié d’éléments indigènes (maghrébins et africains) et pour moitié d’européens d’Afrique du Nord ainsi que des « français libres » ayant répondu à l’appel du général de GAULLE auxquels viendront s’ajouter progressivement 114 000 FFI</a:t>
            </a:r>
            <a:r>
              <a:rPr lang="fr-FR" sz="1200" i="1" dirty="0" smtClean="0"/>
              <a:t>.</a:t>
            </a:r>
            <a:r>
              <a:rPr lang="fr-FR" sz="1200" i="1" dirty="0"/>
              <a:t> </a:t>
            </a:r>
            <a:endParaRPr lang="fr-FR" sz="1200" i="1" dirty="0" smtClean="0"/>
          </a:p>
          <a:p>
            <a:pPr algn="just"/>
            <a:endParaRPr lang="fr-FR" sz="1200" i="1" dirty="0"/>
          </a:p>
          <a:p>
            <a:pPr algn="just"/>
            <a:endParaRPr lang="fr-FR" sz="1200" i="1" dirty="0"/>
          </a:p>
          <a:p>
            <a:pPr algn="just"/>
            <a:endParaRPr lang="fr-FR" sz="1200" i="1" dirty="0"/>
          </a:p>
          <a:p>
            <a:pPr algn="just"/>
            <a:endParaRPr lang="fr-FR" sz="1200" i="1" dirty="0" smtClean="0"/>
          </a:p>
          <a:p>
            <a:pPr algn="just"/>
            <a:endParaRPr lang="fr-FR" sz="1400" i="1" dirty="0" smtClean="0"/>
          </a:p>
        </p:txBody>
      </p:sp>
      <p:sp>
        <p:nvSpPr>
          <p:cNvPr id="7" name="Rectangle 6"/>
          <p:cNvSpPr/>
          <p:nvPr/>
        </p:nvSpPr>
        <p:spPr>
          <a:xfrm>
            <a:off x="260648" y="6753200"/>
            <a:ext cx="6254452" cy="830997"/>
          </a:xfrm>
          <a:prstGeom prst="rect">
            <a:avLst/>
          </a:prstGeom>
        </p:spPr>
        <p:txBody>
          <a:bodyPr wrap="square">
            <a:spAutoFit/>
          </a:bodyPr>
          <a:lstStyle/>
          <a:p>
            <a:pPr algn="just"/>
            <a:r>
              <a:rPr lang="fr-FR" sz="1200" i="1" dirty="0"/>
              <a:t>Notre division est placée en octobre 1944 par le général Marcel CARPENTIER  face à la trouée de Belfort, elle perce les lignes allemandes et s’empare de Montbéliard et d’Héricourt puis entre dans Belfort le 25 novembre. </a:t>
            </a:r>
            <a:endParaRPr lang="fr-FR" sz="1200" i="1" dirty="0" smtClean="0"/>
          </a:p>
          <a:p>
            <a:pPr algn="just"/>
            <a:endParaRPr lang="fr-FR" sz="1200" i="1"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082" y="7612064"/>
            <a:ext cx="1460278" cy="1371300"/>
          </a:xfrm>
          <a:prstGeom prst="rect">
            <a:avLst/>
          </a:prstGeom>
        </p:spPr>
      </p:pic>
      <p:sp>
        <p:nvSpPr>
          <p:cNvPr id="9" name="ZoneTexte 8"/>
          <p:cNvSpPr txBox="1"/>
          <p:nvPr/>
        </p:nvSpPr>
        <p:spPr>
          <a:xfrm>
            <a:off x="260648" y="7329264"/>
            <a:ext cx="5112568" cy="2123658"/>
          </a:xfrm>
          <a:prstGeom prst="rect">
            <a:avLst/>
          </a:prstGeom>
          <a:noFill/>
        </p:spPr>
        <p:txBody>
          <a:bodyPr wrap="square" rtlCol="0">
            <a:spAutoFit/>
          </a:bodyPr>
          <a:lstStyle/>
          <a:p>
            <a:pPr algn="just"/>
            <a:r>
              <a:rPr lang="fr-FR" sz="1200" i="1" dirty="0"/>
              <a:t>Continuant sa progression vers l’Alsace, elle atteint la vallée de la </a:t>
            </a:r>
            <a:r>
              <a:rPr lang="fr-FR" sz="1200" i="1" dirty="0" err="1"/>
              <a:t>Doller</a:t>
            </a:r>
            <a:r>
              <a:rPr lang="fr-FR" sz="1200" i="1" dirty="0"/>
              <a:t> le 29 puis celle de la Thur le 07 décembre, elle attaque ensuite dans la forêt de </a:t>
            </a:r>
            <a:r>
              <a:rPr lang="fr-FR" sz="1200" i="1" dirty="0" err="1"/>
              <a:t>Nonnenbrück</a:t>
            </a:r>
            <a:r>
              <a:rPr lang="fr-FR" sz="1200" i="1" dirty="0"/>
              <a:t> le 20 janvier 1945 puis sous les ordres de général François de LINARES traverse le Rhin le 31 mars, entre dans Karlsruhe le 03 avril, dans Pforzheim le 08, atteint le Neckar puis le  Danube et pénètre en Autriche. </a:t>
            </a:r>
          </a:p>
          <a:p>
            <a:pPr algn="just"/>
            <a:r>
              <a:rPr lang="fr-FR" sz="1200" i="1" dirty="0"/>
              <a:t>La première armée française, après ses  exploits, sera surnommée Rhin et Danube et prendra pour emblème le blason de Colmar</a:t>
            </a:r>
            <a:r>
              <a:rPr lang="fr-FR" sz="1200" i="1" dirty="0" smtClean="0"/>
              <a:t>.</a:t>
            </a:r>
            <a:endParaRPr lang="fr-FR" sz="1200" i="1" dirty="0"/>
          </a:p>
          <a:p>
            <a:pPr algn="just"/>
            <a:r>
              <a:rPr lang="fr-FR" sz="1200" i="1" dirty="0"/>
              <a:t>Au cours de ses campagnes, la 2</a:t>
            </a:r>
            <a:r>
              <a:rPr lang="fr-FR" sz="1200" i="1" baseline="30000" dirty="0"/>
              <a:t>ième</a:t>
            </a:r>
            <a:r>
              <a:rPr lang="fr-FR" sz="1200" i="1" dirty="0"/>
              <a:t> DIM a été citée deux fois à l’ordre de l’armée. L’un de ses jours de gloire a été son défilé dans la cité alsacienne de Ribeauvillé délivrée des allemands. </a:t>
            </a:r>
          </a:p>
          <a:p>
            <a:pPr algn="just"/>
            <a:endParaRPr lang="fr-FR" sz="1200" i="1" dirty="0"/>
          </a:p>
        </p:txBody>
      </p:sp>
    </p:spTree>
    <p:extLst>
      <p:ext uri="{BB962C8B-B14F-4D97-AF65-F5344CB8AC3E}">
        <p14:creationId xmlns:p14="http://schemas.microsoft.com/office/powerpoint/2010/main" val="139858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FC5FFA-B9DE-D24B-B9CF-3894EDB12756}" type="slidenum">
              <a:rPr lang="fr-FR" smtClean="0"/>
              <a:pPr/>
              <a:t>5</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1496616"/>
            <a:ext cx="6004738" cy="6378865"/>
          </a:xfrm>
          <a:prstGeom prst="rect">
            <a:avLst/>
          </a:prstGeom>
        </p:spPr>
      </p:pic>
      <p:sp>
        <p:nvSpPr>
          <p:cNvPr id="3" name="Rectangle 2"/>
          <p:cNvSpPr/>
          <p:nvPr/>
        </p:nvSpPr>
        <p:spPr>
          <a:xfrm>
            <a:off x="404664" y="8049344"/>
            <a:ext cx="6004738" cy="830997"/>
          </a:xfrm>
          <a:prstGeom prst="rect">
            <a:avLst/>
          </a:prstGeom>
        </p:spPr>
        <p:txBody>
          <a:bodyPr wrap="square">
            <a:spAutoFit/>
          </a:bodyPr>
          <a:lstStyle/>
          <a:p>
            <a:pPr algn="just"/>
            <a:r>
              <a:rPr lang="fr-FR" sz="1200" i="1" dirty="0">
                <a:solidFill>
                  <a:srgbClr val="FFC000"/>
                </a:solidFill>
              </a:rPr>
              <a:t>Selon un article de Wikipédia </a:t>
            </a:r>
            <a:r>
              <a:rPr lang="fr-FR" sz="1200" i="1" dirty="0" smtClean="0">
                <a:solidFill>
                  <a:srgbClr val="FFC000"/>
                </a:solidFill>
              </a:rPr>
              <a:t>sur </a:t>
            </a:r>
            <a:r>
              <a:rPr lang="fr-FR" sz="1200" i="1" dirty="0">
                <a:solidFill>
                  <a:srgbClr val="FFC000"/>
                </a:solidFill>
              </a:rPr>
              <a:t>la 2</a:t>
            </a:r>
            <a:r>
              <a:rPr lang="fr-FR" sz="1200" i="1" baseline="30000" dirty="0">
                <a:solidFill>
                  <a:srgbClr val="FFC000"/>
                </a:solidFill>
              </a:rPr>
              <a:t>ième</a:t>
            </a:r>
            <a:r>
              <a:rPr lang="fr-FR" sz="1200" i="1" dirty="0">
                <a:solidFill>
                  <a:srgbClr val="FFC000"/>
                </a:solidFill>
              </a:rPr>
              <a:t> </a:t>
            </a:r>
            <a:r>
              <a:rPr lang="fr-FR" sz="1200" i="1" dirty="0" smtClean="0">
                <a:solidFill>
                  <a:srgbClr val="FFC000"/>
                </a:solidFill>
              </a:rPr>
              <a:t>DIM, </a:t>
            </a:r>
            <a:r>
              <a:rPr lang="fr-FR" sz="1200" i="1" dirty="0">
                <a:solidFill>
                  <a:srgbClr val="FFC000"/>
                </a:solidFill>
              </a:rPr>
              <a:t>cette division </a:t>
            </a:r>
            <a:r>
              <a:rPr lang="fr-FR" sz="1200" i="1" dirty="0" smtClean="0">
                <a:solidFill>
                  <a:srgbClr val="FFC000"/>
                </a:solidFill>
              </a:rPr>
              <a:t>aurait été </a:t>
            </a:r>
            <a:r>
              <a:rPr lang="fr-FR" sz="1200" i="1" dirty="0">
                <a:solidFill>
                  <a:srgbClr val="FFC000"/>
                </a:solidFill>
              </a:rPr>
              <a:t>engagée sur le front des Alpes pour libérer Briançon et Modane puis placée devant la trouée de Belfort par le général CARPENTIER </a:t>
            </a:r>
            <a:r>
              <a:rPr lang="fr-FR" sz="1200" i="1" dirty="0" smtClean="0">
                <a:solidFill>
                  <a:srgbClr val="FFC000"/>
                </a:solidFill>
              </a:rPr>
              <a:t>???</a:t>
            </a:r>
          </a:p>
          <a:p>
            <a:pPr algn="ctr"/>
            <a:r>
              <a:rPr lang="fr-FR" sz="1200" i="1" dirty="0" smtClean="0"/>
              <a:t>Le rétablissement du décret Crémieux ne sera effectif que le 21 octobre 1943.</a:t>
            </a:r>
            <a:endParaRPr lang="fr-FR" sz="1200" i="1" dirty="0"/>
          </a:p>
        </p:txBody>
      </p:sp>
    </p:spTree>
    <p:extLst>
      <p:ext uri="{BB962C8B-B14F-4D97-AF65-F5344CB8AC3E}">
        <p14:creationId xmlns:p14="http://schemas.microsoft.com/office/powerpoint/2010/main" val="67540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FC5FFA-B9DE-D24B-B9CF-3894EDB12756}" type="slidenum">
              <a:rPr lang="fr-FR" smtClean="0"/>
              <a:pPr/>
              <a:t>6</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20" y="416496"/>
            <a:ext cx="4680520" cy="7351088"/>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72408"/>
          <a:stretch/>
        </p:blipFill>
        <p:spPr>
          <a:xfrm>
            <a:off x="908720" y="7833320"/>
            <a:ext cx="4437112" cy="1404501"/>
          </a:xfrm>
          <a:prstGeom prst="rect">
            <a:avLst/>
          </a:prstGeom>
        </p:spPr>
      </p:pic>
    </p:spTree>
    <p:extLst>
      <p:ext uri="{BB962C8B-B14F-4D97-AF65-F5344CB8AC3E}">
        <p14:creationId xmlns:p14="http://schemas.microsoft.com/office/powerpoint/2010/main" val="74454113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1295</TotalTime>
  <Words>622</Words>
  <Application>Microsoft Macintosh PowerPoint</Application>
  <PresentationFormat>Format A4 (210 x 297 mm)</PresentationFormat>
  <Paragraphs>84</Paragraphs>
  <Slides>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Georges KARSENTY</dc:creator>
  <cp:lastModifiedBy>Utilisateur de Microsoft Office</cp:lastModifiedBy>
  <cp:revision>133</cp:revision>
  <cp:lastPrinted>2024-12-19T19:40:11Z</cp:lastPrinted>
  <dcterms:created xsi:type="dcterms:W3CDTF">2011-07-20T18:58:57Z</dcterms:created>
  <dcterms:modified xsi:type="dcterms:W3CDTF">2024-12-19T19:41:25Z</dcterms:modified>
</cp:coreProperties>
</file>